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2" r:id="rId4"/>
    <p:sldMasterId id="214748368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Ubuntu"/>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EDA50B9-6A39-4EDD-B32D-3B61C12DA576}">
  <a:tblStyle styleId="{FEDA50B9-6A39-4EDD-B32D-3B61C12DA57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Ubuntu-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Ubuntu-italic.fntdata"/><Relationship Id="rId30" Type="http://schemas.openxmlformats.org/officeDocument/2006/relationships/font" Target="fonts/Ubuntu-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Ubuntu-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1e0139_2_34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1e0139_2_3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e081e0139_2_40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ge081e0139_2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e081e0139_2_41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ge081e0139_2_4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e081e0139_2_42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Si que ofrece acceso atómico a un documento único pero no debería ser usado nunca para una aplicación </a:t>
            </a:r>
            <a:endParaRPr/>
          </a:p>
        </p:txBody>
      </p:sp>
      <p:sp>
        <p:nvSpPr>
          <p:cNvPr id="490" name="Google Shape;490;ge081e0139_2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ge081e0139_2_4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e081e0139_2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e081e0139_2_4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e081e0139_2_4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e081e0139_2_4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e081e0139_2_4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e081e0139_2_46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ge081e0139_2_4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e081e0139_2_48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e081e0139_2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e081e0139_2_49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e081e0139_2_49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ge081e0139_2_51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Permite redundancia + replicación de datos</a:t>
            </a:r>
            <a:endParaRPr/>
          </a:p>
        </p:txBody>
      </p:sp>
      <p:sp>
        <p:nvSpPr>
          <p:cNvPr id="584" name="Google Shape;584;ge081e0139_2_5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1e0139_2_35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1e0139_2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e081e0139_2_5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Escalado horizonta, distribución de capacidad, procesamiento de datos y almacenamiento</a:t>
            </a:r>
            <a:endParaRPr/>
          </a:p>
        </p:txBody>
      </p:sp>
      <p:sp>
        <p:nvSpPr>
          <p:cNvPr id="596" name="Google Shape;596;ge081e0139_2_5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e081e0139_2_53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ge081e0139_2_5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e081e0139_2_54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En la documentación indican que el ratio de compresión puede llegar a ser de hasta el 80 %</a:t>
            </a:r>
            <a:endParaRPr/>
          </a:p>
        </p:txBody>
      </p:sp>
      <p:sp>
        <p:nvSpPr>
          <p:cNvPr id="620" name="Google Shape;620;ge081e0139_2_5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e081e0139_2_35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e081e0139_2_3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e84f84e00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e84f84e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e081e0139_2_36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e081e0139_2_36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e081e0139_2_3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e081e0139_2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e081e0139_2_38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ge081e0139_2_38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cd1817d02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gcd1817d02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e081e0139_2_39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e081e0139_2_39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jpg"/><Relationship Id="rId3" Type="http://schemas.openxmlformats.org/officeDocument/2006/relationships/image" Target="../media/image4.jpg"/><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27.png"/><Relationship Id="rId6" Type="http://schemas.openxmlformats.org/officeDocument/2006/relationships/image" Target="../media/image12.png"/><Relationship Id="rId7"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 Id="rId3" Type="http://schemas.openxmlformats.org/officeDocument/2006/relationships/image" Target="../media/image3.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1.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hyperlink" Target="https://drive.google.com/file/d/0B00ikBXiT-tTYXlTMG5FYUdYRHM/view?usp=sharing" TargetMode="External"/><Relationship Id="rId4" Type="http://schemas.openxmlformats.org/officeDocument/2006/relationships/hyperlink" Target="https://github.com/evalero/Curso-MongoD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pic>
        <p:nvPicPr>
          <p:cNvPr id="383" name="Google Shape;383;p37"/>
          <p:cNvPicPr preferRelativeResize="0"/>
          <p:nvPr/>
        </p:nvPicPr>
        <p:blipFill>
          <a:blip r:embed="rId3">
            <a:alphaModFix/>
          </a:blip>
          <a:stretch>
            <a:fillRect/>
          </a:stretch>
        </p:blipFill>
        <p:spPr>
          <a:xfrm>
            <a:off x="957250" y="-270350"/>
            <a:ext cx="7013480" cy="2367050"/>
          </a:xfrm>
          <a:prstGeom prst="rect">
            <a:avLst/>
          </a:prstGeom>
          <a:noFill/>
          <a:ln>
            <a:noFill/>
          </a:ln>
        </p:spPr>
      </p:pic>
      <p:sp>
        <p:nvSpPr>
          <p:cNvPr id="384" name="Google Shape;384;p37"/>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385" name="Google Shape;385;p37"/>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3600">
                <a:solidFill>
                  <a:schemeClr val="lt1"/>
                </a:solidFill>
                <a:latin typeface="Calibri"/>
                <a:ea typeface="Calibri"/>
                <a:cs typeface="Calibri"/>
                <a:sym typeface="Calibri"/>
              </a:rPr>
              <a:t>Formación MongoDB</a:t>
            </a:r>
            <a:endParaRPr b="1" i="0" sz="3600" u="none" cap="none" strike="noStrike">
              <a:solidFill>
                <a:schemeClr val="lt1"/>
              </a:solidFill>
              <a:latin typeface="Calibri"/>
              <a:ea typeface="Calibri"/>
              <a:cs typeface="Calibri"/>
              <a:sym typeface="Calibri"/>
            </a:endParaRPr>
          </a:p>
        </p:txBody>
      </p:sp>
      <p:pic>
        <p:nvPicPr>
          <p:cNvPr id="386" name="Google Shape;386;p37"/>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46"/>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Empresa y fundadores</a:t>
            </a:r>
            <a:endParaRPr b="0" i="0" sz="1800" u="none" cap="none" strike="noStrike">
              <a:solidFill>
                <a:srgbClr val="0C0C0C"/>
              </a:solidFill>
              <a:latin typeface="Calibri"/>
              <a:ea typeface="Calibri"/>
              <a:cs typeface="Calibri"/>
              <a:sym typeface="Calibri"/>
            </a:endParaRPr>
          </a:p>
        </p:txBody>
      </p:sp>
      <p:sp>
        <p:nvSpPr>
          <p:cNvPr id="467" name="Google Shape;467;p4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68" name="Google Shape;468;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9" name="Google Shape;469;p46"/>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0" name="Google Shape;470;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1" name="Google Shape;471;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72" name="Google Shape;472;p46"/>
          <p:cNvSpPr txBox="1"/>
          <p:nvPr/>
        </p:nvSpPr>
        <p:spPr>
          <a:xfrm>
            <a:off x="559225" y="553913"/>
            <a:ext cx="8360400" cy="3273075"/>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empresa detrás del proyecto es MongoDB inc. (anteriormente 10gen)</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fundadores de este proyecto son:</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id="473" name="Google Shape;473;p46"/>
          <p:cNvPicPr preferRelativeResize="0"/>
          <p:nvPr/>
        </p:nvPicPr>
        <p:blipFill>
          <a:blip r:embed="rId4">
            <a:alphaModFix/>
          </a:blip>
          <a:stretch>
            <a:fillRect/>
          </a:stretch>
        </p:blipFill>
        <p:spPr>
          <a:xfrm>
            <a:off x="967700" y="1535906"/>
            <a:ext cx="1643063" cy="2071688"/>
          </a:xfrm>
          <a:prstGeom prst="rect">
            <a:avLst/>
          </a:prstGeom>
          <a:noFill/>
          <a:ln>
            <a:noFill/>
          </a:ln>
        </p:spPr>
      </p:pic>
      <p:pic>
        <p:nvPicPr>
          <p:cNvPr id="474" name="Google Shape;474;p46"/>
          <p:cNvPicPr preferRelativeResize="0"/>
          <p:nvPr/>
        </p:nvPicPr>
        <p:blipFill>
          <a:blip r:embed="rId5">
            <a:alphaModFix/>
          </a:blip>
          <a:stretch>
            <a:fillRect/>
          </a:stretch>
        </p:blipFill>
        <p:spPr>
          <a:xfrm>
            <a:off x="5053700" y="1573988"/>
            <a:ext cx="2770369" cy="1995525"/>
          </a:xfrm>
          <a:prstGeom prst="rect">
            <a:avLst/>
          </a:prstGeom>
          <a:noFill/>
          <a:ln>
            <a:noFill/>
          </a:ln>
        </p:spPr>
      </p:pic>
      <p:sp>
        <p:nvSpPr>
          <p:cNvPr id="475" name="Google Shape;475;p46"/>
          <p:cNvSpPr txBox="1"/>
          <p:nvPr/>
        </p:nvSpPr>
        <p:spPr>
          <a:xfrm>
            <a:off x="1406075" y="3661594"/>
            <a:ext cx="1314000" cy="4459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Kevin P. Ryan</a:t>
            </a:r>
            <a:endParaRPr/>
          </a:p>
        </p:txBody>
      </p:sp>
      <p:sp>
        <p:nvSpPr>
          <p:cNvPr id="476" name="Google Shape;476;p46"/>
          <p:cNvSpPr txBox="1"/>
          <p:nvPr/>
        </p:nvSpPr>
        <p:spPr>
          <a:xfrm>
            <a:off x="6123460" y="3661594"/>
            <a:ext cx="1554300" cy="44595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Dwight Merriman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7"/>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Casos de uso</a:t>
            </a:r>
            <a:endParaRPr b="0" i="0" sz="1800" u="none" cap="none" strike="noStrike">
              <a:solidFill>
                <a:srgbClr val="0C0C0C"/>
              </a:solidFill>
              <a:latin typeface="Calibri"/>
              <a:ea typeface="Calibri"/>
              <a:cs typeface="Calibri"/>
              <a:sym typeface="Calibri"/>
            </a:endParaRPr>
          </a:p>
        </p:txBody>
      </p:sp>
      <p:sp>
        <p:nvSpPr>
          <p:cNvPr id="482" name="Google Shape;482;p4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83" name="Google Shape;483;p4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84" name="Google Shape;484;p47"/>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85" name="Google Shape;485;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86" name="Google Shape;486;p4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87" name="Google Shape;487;p47"/>
          <p:cNvSpPr txBox="1"/>
          <p:nvPr/>
        </p:nvSpPr>
        <p:spPr>
          <a:xfrm>
            <a:off x="559225" y="553913"/>
            <a:ext cx="8360400" cy="2071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MongoDB es un producto de propósito general y es muy útil para múltiples casos de uso tales como: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CMS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Aplicaciones móviles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Gaming</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E-commerce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Analytics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Bussiness inteligence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Proyectos Big Data</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Web caché</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4800">
              <a:solidFill>
                <a:srgbClr val="3F3F3F"/>
              </a:solidFill>
              <a:latin typeface="Ubuntu"/>
              <a:ea typeface="Ubuntu"/>
              <a:cs typeface="Ubuntu"/>
              <a:sym typeface="Ubuntu"/>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8"/>
          <p:cNvSpPr txBox="1"/>
          <p:nvPr/>
        </p:nvSpPr>
        <p:spPr>
          <a:xfrm>
            <a:off x="845850" y="1478288"/>
            <a:ext cx="7452300" cy="258615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s" sz="7200">
                <a:solidFill>
                  <a:srgbClr val="3F3F3F"/>
                </a:solidFill>
                <a:latin typeface="Calibri"/>
                <a:ea typeface="Calibri"/>
                <a:cs typeface="Calibri"/>
                <a:sym typeface="Calibri"/>
              </a:rPr>
              <a:t>Transacciones</a:t>
            </a:r>
            <a:endParaRPr sz="72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72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rPr lang="es" sz="7200">
                <a:solidFill>
                  <a:srgbClr val="3F3F3F"/>
                </a:solidFill>
                <a:latin typeface="Calibri"/>
                <a:ea typeface="Calibri"/>
                <a:cs typeface="Calibri"/>
                <a:sym typeface="Calibri"/>
              </a:rPr>
              <a:t>JOIN’S</a:t>
            </a:r>
            <a:endParaRPr sz="72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ctr">
              <a:lnSpc>
                <a:spcPct val="100000"/>
              </a:lnSpc>
              <a:spcBef>
                <a:spcPts val="0"/>
              </a:spcBef>
              <a:spcAft>
                <a:spcPts val="0"/>
              </a:spcAft>
              <a:buNone/>
            </a:pPr>
            <a:r>
              <a:t/>
            </a:r>
            <a:endParaRPr sz="4800">
              <a:solidFill>
                <a:srgbClr val="3F3F3F"/>
              </a:solidFill>
              <a:latin typeface="Ubuntu"/>
              <a:ea typeface="Ubuntu"/>
              <a:cs typeface="Ubuntu"/>
              <a:sym typeface="Ubuntu"/>
            </a:endParaRPr>
          </a:p>
        </p:txBody>
      </p:sp>
      <p:sp>
        <p:nvSpPr>
          <p:cNvPr id="493" name="Google Shape;493;p4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Casos de uso</a:t>
            </a:r>
            <a:endParaRPr b="0" i="0" sz="1800" u="none" cap="none" strike="noStrike">
              <a:solidFill>
                <a:srgbClr val="0C0C0C"/>
              </a:solidFill>
              <a:latin typeface="Calibri"/>
              <a:ea typeface="Calibri"/>
              <a:cs typeface="Calibri"/>
              <a:sym typeface="Calibri"/>
            </a:endParaRPr>
          </a:p>
        </p:txBody>
      </p:sp>
      <p:pic>
        <p:nvPicPr>
          <p:cNvPr id="494" name="Google Shape;494;p4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95" name="Google Shape;495;p4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96" name="Google Shape;496;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97" name="Google Shape;497;p4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98" name="Google Shape;498;p48"/>
          <p:cNvSpPr/>
          <p:nvPr/>
        </p:nvSpPr>
        <p:spPr>
          <a:xfrm>
            <a:off x="-175950" y="594000"/>
            <a:ext cx="9144000" cy="4464675"/>
          </a:xfrm>
          <a:prstGeom prst="mathMultiply">
            <a:avLst>
              <a:gd fmla="val 15767" name="adj1"/>
            </a:avLst>
          </a:prstGeom>
          <a:solidFill>
            <a:srgbClr val="FF00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4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Analogía MongoDB y mundo relacional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04" name="Google Shape;504;p4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05" name="Google Shape;505;p4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06" name="Google Shape;506;p4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07" name="Google Shape;507;p4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08" name="Google Shape;508;p4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09" name="Google Shape;509;p49"/>
          <p:cNvSpPr txBox="1"/>
          <p:nvPr/>
        </p:nvSpPr>
        <p:spPr>
          <a:xfrm>
            <a:off x="559225" y="553913"/>
            <a:ext cx="8360400" cy="32730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A modo introductorio, vamos a exponer algunos términos utilizados en MongoDB y su “correspondencia” en el mundo relacional </a:t>
            </a:r>
            <a:endParaRPr sz="1600">
              <a:solidFill>
                <a:srgbClr val="3F3F3F"/>
              </a:solidFill>
              <a:latin typeface="Calibri"/>
              <a:ea typeface="Calibri"/>
              <a:cs typeface="Calibri"/>
              <a:sym typeface="Calibri"/>
            </a:endParaRPr>
          </a:p>
        </p:txBody>
      </p:sp>
      <p:graphicFrame>
        <p:nvGraphicFramePr>
          <p:cNvPr id="510" name="Google Shape;510;p49"/>
          <p:cNvGraphicFramePr/>
          <p:nvPr/>
        </p:nvGraphicFramePr>
        <p:xfrm>
          <a:off x="952550" y="1300838"/>
          <a:ext cx="3000000" cy="3000000"/>
        </p:xfrm>
        <a:graphic>
          <a:graphicData uri="http://schemas.openxmlformats.org/drawingml/2006/table">
            <a:tbl>
              <a:tblPr>
                <a:noFill/>
                <a:tableStyleId>{FEDA50B9-6A39-4EDD-B32D-3B61C12DA576}</a:tableStyleId>
              </a:tblPr>
              <a:tblGrid>
                <a:gridCol w="3619500"/>
                <a:gridCol w="3619500"/>
              </a:tblGrid>
              <a:tr h="285750">
                <a:tc>
                  <a:txBody>
                    <a:bodyPr/>
                    <a:lstStyle/>
                    <a:p>
                      <a:pPr indent="0" lvl="0" marL="0" rtl="0" algn="l">
                        <a:spcBef>
                          <a:spcPts val="0"/>
                        </a:spcBef>
                        <a:spcAft>
                          <a:spcPts val="0"/>
                        </a:spcAft>
                        <a:buNone/>
                      </a:pPr>
                      <a:r>
                        <a:rPr b="1" lang="es" sz="1100"/>
                        <a:t>Relacional</a:t>
                      </a:r>
                      <a:endParaRPr b="1" sz="1100"/>
                    </a:p>
                  </a:txBody>
                  <a:tcPr marT="68575" marB="68575" marR="91425" marL="91425">
                    <a:solidFill>
                      <a:srgbClr val="9FC5E8"/>
                    </a:solidFill>
                  </a:tcPr>
                </a:tc>
                <a:tc>
                  <a:txBody>
                    <a:bodyPr/>
                    <a:lstStyle/>
                    <a:p>
                      <a:pPr indent="0" lvl="0" marL="0" rtl="0" algn="l">
                        <a:spcBef>
                          <a:spcPts val="0"/>
                        </a:spcBef>
                        <a:spcAft>
                          <a:spcPts val="0"/>
                        </a:spcAft>
                        <a:buNone/>
                      </a:pPr>
                      <a:r>
                        <a:rPr b="1" lang="es" sz="1100"/>
                        <a:t>MongoDB</a:t>
                      </a:r>
                      <a:endParaRPr b="1" sz="1100"/>
                    </a:p>
                  </a:txBody>
                  <a:tcPr marT="68575" marB="68575" marR="91425" marL="91425">
                    <a:solidFill>
                      <a:srgbClr val="B6D7A8"/>
                    </a:solidFill>
                  </a:tcPr>
                </a:tc>
              </a:tr>
              <a:tr h="285750">
                <a:tc>
                  <a:txBody>
                    <a:bodyPr/>
                    <a:lstStyle/>
                    <a:p>
                      <a:pPr indent="0" lvl="0" marL="0" rtl="0" algn="l">
                        <a:spcBef>
                          <a:spcPts val="0"/>
                        </a:spcBef>
                        <a:spcAft>
                          <a:spcPts val="0"/>
                        </a:spcAft>
                        <a:buNone/>
                      </a:pPr>
                      <a:r>
                        <a:rPr lang="es" sz="1100"/>
                        <a:t>Base de datos</a:t>
                      </a:r>
                      <a:endParaRPr sz="1100"/>
                    </a:p>
                  </a:txBody>
                  <a:tcPr marT="68575" marB="68575" marR="91425" marL="91425"/>
                </a:tc>
                <a:tc>
                  <a:txBody>
                    <a:bodyPr/>
                    <a:lstStyle/>
                    <a:p>
                      <a:pPr indent="0" lvl="0" marL="0" rtl="0" algn="l">
                        <a:spcBef>
                          <a:spcPts val="0"/>
                        </a:spcBef>
                        <a:spcAft>
                          <a:spcPts val="0"/>
                        </a:spcAft>
                        <a:buNone/>
                      </a:pPr>
                      <a:r>
                        <a:rPr lang="es" sz="1100"/>
                        <a:t>Base de datos</a:t>
                      </a:r>
                      <a:endParaRPr sz="1100"/>
                    </a:p>
                  </a:txBody>
                  <a:tcPr marT="68575" marB="68575" marR="91425" marL="91425"/>
                </a:tc>
              </a:tr>
              <a:tr h="285750">
                <a:tc>
                  <a:txBody>
                    <a:bodyPr/>
                    <a:lstStyle/>
                    <a:p>
                      <a:pPr indent="0" lvl="0" marL="0" rtl="0" algn="l">
                        <a:spcBef>
                          <a:spcPts val="0"/>
                        </a:spcBef>
                        <a:spcAft>
                          <a:spcPts val="0"/>
                        </a:spcAft>
                        <a:buNone/>
                      </a:pPr>
                      <a:r>
                        <a:rPr lang="es" sz="1100"/>
                        <a:t>Tabla</a:t>
                      </a:r>
                      <a:endParaRPr sz="1100"/>
                    </a:p>
                  </a:txBody>
                  <a:tcPr marT="68575" marB="68575" marR="91425" marL="91425"/>
                </a:tc>
                <a:tc>
                  <a:txBody>
                    <a:bodyPr/>
                    <a:lstStyle/>
                    <a:p>
                      <a:pPr indent="0" lvl="0" marL="0" rtl="0" algn="l">
                        <a:spcBef>
                          <a:spcPts val="0"/>
                        </a:spcBef>
                        <a:spcAft>
                          <a:spcPts val="0"/>
                        </a:spcAft>
                        <a:buNone/>
                      </a:pPr>
                      <a:r>
                        <a:rPr lang="es" sz="1100"/>
                        <a:t>Colección</a:t>
                      </a:r>
                      <a:endParaRPr sz="1100"/>
                    </a:p>
                  </a:txBody>
                  <a:tcPr marT="68575" marB="68575" marR="91425" marL="91425"/>
                </a:tc>
              </a:tr>
              <a:tr h="285750">
                <a:tc>
                  <a:txBody>
                    <a:bodyPr/>
                    <a:lstStyle/>
                    <a:p>
                      <a:pPr indent="0" lvl="0" marL="0" rtl="0" algn="l">
                        <a:spcBef>
                          <a:spcPts val="0"/>
                        </a:spcBef>
                        <a:spcAft>
                          <a:spcPts val="0"/>
                        </a:spcAft>
                        <a:buNone/>
                      </a:pPr>
                      <a:r>
                        <a:rPr lang="es" sz="1100"/>
                        <a:t>Fila</a:t>
                      </a:r>
                      <a:endParaRPr sz="1100"/>
                    </a:p>
                  </a:txBody>
                  <a:tcPr marT="68575" marB="68575" marR="91425" marL="91425"/>
                </a:tc>
                <a:tc>
                  <a:txBody>
                    <a:bodyPr/>
                    <a:lstStyle/>
                    <a:p>
                      <a:pPr indent="0" lvl="0" marL="0" rtl="0" algn="l">
                        <a:spcBef>
                          <a:spcPts val="0"/>
                        </a:spcBef>
                        <a:spcAft>
                          <a:spcPts val="0"/>
                        </a:spcAft>
                        <a:buNone/>
                      </a:pPr>
                      <a:r>
                        <a:rPr lang="es" sz="1100"/>
                        <a:t>Documento</a:t>
                      </a:r>
                      <a:endParaRPr sz="1100"/>
                    </a:p>
                  </a:txBody>
                  <a:tcPr marT="68575" marB="68575" marR="91425" marL="91425"/>
                </a:tc>
              </a:tr>
              <a:tr h="285750">
                <a:tc>
                  <a:txBody>
                    <a:bodyPr/>
                    <a:lstStyle/>
                    <a:p>
                      <a:pPr indent="0" lvl="0" marL="0" rtl="0" algn="l">
                        <a:spcBef>
                          <a:spcPts val="0"/>
                        </a:spcBef>
                        <a:spcAft>
                          <a:spcPts val="0"/>
                        </a:spcAft>
                        <a:buNone/>
                      </a:pPr>
                      <a:r>
                        <a:rPr lang="es" sz="1100"/>
                        <a:t>Índice</a:t>
                      </a:r>
                      <a:endParaRPr sz="1100"/>
                    </a:p>
                  </a:txBody>
                  <a:tcPr marT="68575" marB="68575" marR="91425" marL="91425"/>
                </a:tc>
                <a:tc>
                  <a:txBody>
                    <a:bodyPr/>
                    <a:lstStyle/>
                    <a:p>
                      <a:pPr indent="0" lvl="0" marL="0" rtl="0" algn="l">
                        <a:spcBef>
                          <a:spcPts val="0"/>
                        </a:spcBef>
                        <a:spcAft>
                          <a:spcPts val="0"/>
                        </a:spcAft>
                        <a:buNone/>
                      </a:pPr>
                      <a:r>
                        <a:rPr lang="es" sz="1100"/>
                        <a:t>Índice</a:t>
                      </a:r>
                      <a:endParaRPr sz="1100"/>
                    </a:p>
                  </a:txBody>
                  <a:tcPr marT="68575" marB="68575" marR="91425" marL="91425"/>
                </a:tc>
              </a:tr>
              <a:tr h="285750">
                <a:tc>
                  <a:txBody>
                    <a:bodyPr/>
                    <a:lstStyle/>
                    <a:p>
                      <a:pPr indent="0" lvl="0" marL="0" rtl="0" algn="l">
                        <a:spcBef>
                          <a:spcPts val="0"/>
                        </a:spcBef>
                        <a:spcAft>
                          <a:spcPts val="0"/>
                        </a:spcAft>
                        <a:buNone/>
                      </a:pPr>
                      <a:r>
                        <a:rPr lang="es" sz="1100"/>
                        <a:t>Insert</a:t>
                      </a:r>
                      <a:endParaRPr sz="1100"/>
                    </a:p>
                  </a:txBody>
                  <a:tcPr marT="68575" marB="68575" marR="91425" marL="91425"/>
                </a:tc>
                <a:tc>
                  <a:txBody>
                    <a:bodyPr/>
                    <a:lstStyle/>
                    <a:p>
                      <a:pPr indent="0" lvl="0" marL="0" rtl="0" algn="l">
                        <a:spcBef>
                          <a:spcPts val="0"/>
                        </a:spcBef>
                        <a:spcAft>
                          <a:spcPts val="0"/>
                        </a:spcAft>
                        <a:buNone/>
                      </a:pPr>
                      <a:r>
                        <a:rPr lang="es" sz="1100"/>
                        <a:t>Insert</a:t>
                      </a:r>
                      <a:endParaRPr sz="1100"/>
                    </a:p>
                  </a:txBody>
                  <a:tcPr marT="68575" marB="68575" marR="91425" marL="91425"/>
                </a:tc>
              </a:tr>
              <a:tr h="285750">
                <a:tc>
                  <a:txBody>
                    <a:bodyPr/>
                    <a:lstStyle/>
                    <a:p>
                      <a:pPr indent="0" lvl="0" marL="0" rtl="0" algn="l">
                        <a:spcBef>
                          <a:spcPts val="0"/>
                        </a:spcBef>
                        <a:spcAft>
                          <a:spcPts val="0"/>
                        </a:spcAft>
                        <a:buNone/>
                      </a:pPr>
                      <a:r>
                        <a:rPr lang="es" sz="1100"/>
                        <a:t>Select</a:t>
                      </a:r>
                      <a:endParaRPr sz="1100"/>
                    </a:p>
                  </a:txBody>
                  <a:tcPr marT="68575" marB="68575" marR="91425" marL="91425"/>
                </a:tc>
                <a:tc>
                  <a:txBody>
                    <a:bodyPr/>
                    <a:lstStyle/>
                    <a:p>
                      <a:pPr indent="0" lvl="0" marL="0" rtl="0" algn="l">
                        <a:spcBef>
                          <a:spcPts val="0"/>
                        </a:spcBef>
                        <a:spcAft>
                          <a:spcPts val="0"/>
                        </a:spcAft>
                        <a:buNone/>
                      </a:pPr>
                      <a:r>
                        <a:rPr lang="es" sz="1100"/>
                        <a:t>Find</a:t>
                      </a:r>
                      <a:endParaRPr sz="1100"/>
                    </a:p>
                  </a:txBody>
                  <a:tcPr marT="68575" marB="68575" marR="91425" marL="91425"/>
                </a:tc>
              </a:tr>
              <a:tr h="285750">
                <a:tc>
                  <a:txBody>
                    <a:bodyPr/>
                    <a:lstStyle/>
                    <a:p>
                      <a:pPr indent="0" lvl="0" marL="0" rtl="0" algn="l">
                        <a:spcBef>
                          <a:spcPts val="0"/>
                        </a:spcBef>
                        <a:spcAft>
                          <a:spcPts val="0"/>
                        </a:spcAft>
                        <a:buNone/>
                      </a:pPr>
                      <a:r>
                        <a:rPr lang="es" sz="1100"/>
                        <a:t>Update</a:t>
                      </a:r>
                      <a:endParaRPr sz="1100"/>
                    </a:p>
                  </a:txBody>
                  <a:tcPr marT="68575" marB="68575" marR="91425" marL="91425"/>
                </a:tc>
                <a:tc>
                  <a:txBody>
                    <a:bodyPr/>
                    <a:lstStyle/>
                    <a:p>
                      <a:pPr indent="0" lvl="0" marL="0" rtl="0" algn="l">
                        <a:spcBef>
                          <a:spcPts val="0"/>
                        </a:spcBef>
                        <a:spcAft>
                          <a:spcPts val="0"/>
                        </a:spcAft>
                        <a:buNone/>
                      </a:pPr>
                      <a:r>
                        <a:rPr lang="es" sz="1100"/>
                        <a:t>Update</a:t>
                      </a:r>
                      <a:endParaRPr sz="1100"/>
                    </a:p>
                  </a:txBody>
                  <a:tcPr marT="68575" marB="68575" marR="91425" marL="91425"/>
                </a:tc>
              </a:tr>
              <a:tr h="285750">
                <a:tc>
                  <a:txBody>
                    <a:bodyPr/>
                    <a:lstStyle/>
                    <a:p>
                      <a:pPr indent="0" lvl="0" marL="0" rtl="0" algn="l">
                        <a:spcBef>
                          <a:spcPts val="0"/>
                        </a:spcBef>
                        <a:spcAft>
                          <a:spcPts val="0"/>
                        </a:spcAft>
                        <a:buNone/>
                      </a:pPr>
                      <a:r>
                        <a:rPr lang="es" sz="1100"/>
                        <a:t>Delete</a:t>
                      </a:r>
                      <a:endParaRPr sz="1100"/>
                    </a:p>
                  </a:txBody>
                  <a:tcPr marT="68575" marB="68575" marR="91425" marL="91425"/>
                </a:tc>
                <a:tc>
                  <a:txBody>
                    <a:bodyPr/>
                    <a:lstStyle/>
                    <a:p>
                      <a:pPr indent="0" lvl="0" marL="0" rtl="0" algn="l">
                        <a:spcBef>
                          <a:spcPts val="0"/>
                        </a:spcBef>
                        <a:spcAft>
                          <a:spcPts val="0"/>
                        </a:spcAft>
                        <a:buNone/>
                      </a:pPr>
                      <a:r>
                        <a:rPr lang="es" sz="1100"/>
                        <a:t>Remove</a:t>
                      </a:r>
                      <a:endParaRPr sz="1100"/>
                    </a:p>
                  </a:txBody>
                  <a:tcPr marT="68575" marB="6857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Documentos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16" name="Google Shape;516;p5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17" name="Google Shape;517;p5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18" name="Google Shape;518;p5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19" name="Google Shape;519;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20" name="Google Shape;520;p5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21" name="Google Shape;521;p50"/>
          <p:cNvSpPr txBox="1"/>
          <p:nvPr/>
        </p:nvSpPr>
        <p:spPr>
          <a:xfrm>
            <a:off x="559225" y="553913"/>
            <a:ext cx="8360400" cy="3273075"/>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Cada entrada de una colección es un documento</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Son estructuras de datos compuestas por campos de clave-valor</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documentos tienen una estructura similar a objetos JSON</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documentos se corresponden con tipos de datos nativos en los lenguajes de programación</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En un documento es posible embeber otros documentos o arrays</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Se tiene un esquema dinámico que permite polimorfismo de manera fluida</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operaciones de escritura son sólo atómicas a nivel de documento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Documentos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27" name="Google Shape;527;p5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28" name="Google Shape;528;p5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29" name="Google Shape;529;p5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30" name="Google Shape;530;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31" name="Google Shape;531;p51"/>
          <p:cNvSpPr txBox="1"/>
          <p:nvPr/>
        </p:nvSpPr>
        <p:spPr>
          <a:xfrm>
            <a:off x="140750" y="613350"/>
            <a:ext cx="8360400" cy="3916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"_id" : ObjectId("5457a502e308f720d8999e97"),</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“Nombre”: “Ernesto”,</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“Apellidos” : “Valero Marcelo”,</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“Edad” : 28,</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“Aficiones”: “{ “Comics” : null,</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“Deportes”: [“squash”, “pádel”]</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“Empresa” : “Paradigma Tecnológico”,</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“Cargo” : “Ingeniero de sistemas”,</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“Tecnologías” : [“Vertx” , “Node.js”],</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“Proyectos” : “{ “Vertx”: [Registro Único,MUY],  </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Nodejs: [Mi Tarjeta]</a:t>
            </a:r>
            <a:endParaRPr sz="1600">
              <a:solidFill>
                <a:srgbClr val="45818E"/>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s" sz="1600">
                <a:solidFill>
                  <a:srgbClr val="45818E"/>
                </a:solidFill>
                <a:latin typeface="Courier New"/>
                <a:ea typeface="Courier New"/>
                <a:cs typeface="Courier New"/>
                <a:sym typeface="Courier New"/>
              </a:rPr>
              <a:t>                   }</a:t>
            </a:r>
            <a:endParaRPr sz="1600">
              <a:solidFill>
                <a:srgbClr val="45818E"/>
              </a:solidFill>
              <a:latin typeface="Courier New"/>
              <a:ea typeface="Courier New"/>
              <a:cs typeface="Courier New"/>
              <a:sym typeface="Courier New"/>
            </a:endParaRPr>
          </a:p>
          <a:p>
            <a:pPr indent="0" lvl="0" marL="0" rtl="0" algn="l">
              <a:spcBef>
                <a:spcPts val="0"/>
              </a:spcBef>
              <a:spcAft>
                <a:spcPts val="0"/>
              </a:spcAft>
              <a:buNone/>
            </a:pPr>
            <a:r>
              <a:rPr lang="es" sz="1600">
                <a:solidFill>
                  <a:srgbClr val="45818E"/>
                </a:solidFill>
                <a:latin typeface="Courier New"/>
                <a:ea typeface="Courier New"/>
                <a:cs typeface="Courier New"/>
                <a:sym typeface="Courier New"/>
              </a:rPr>
              <a:t>} </a:t>
            </a:r>
            <a:endParaRPr>
              <a:solidFill>
                <a:srgbClr val="45818E"/>
              </a:solidFill>
              <a:latin typeface="Courier New"/>
              <a:ea typeface="Courier New"/>
              <a:cs typeface="Courier New"/>
              <a:sym typeface="Courier New"/>
            </a:endParaRPr>
          </a:p>
        </p:txBody>
      </p:sp>
      <p:cxnSp>
        <p:nvCxnSpPr>
          <p:cNvPr id="532" name="Google Shape;532;p5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5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6</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Colecciones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38" name="Google Shape;538;p5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39" name="Google Shape;539;p5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40" name="Google Shape;540;p5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41" name="Google Shape;541;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42" name="Google Shape;542;p5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43" name="Google Shape;543;p52"/>
          <p:cNvSpPr txBox="1"/>
          <p:nvPr/>
        </p:nvSpPr>
        <p:spPr>
          <a:xfrm>
            <a:off x="559225" y="553913"/>
            <a:ext cx="8360400" cy="15336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Una colección es una agrupación de documentos existente en una única base de datos.</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colecciones no tienen un esquema predefinido</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documentos de una misma colección pueden tener diferentes campos</a:t>
            </a:r>
            <a:endParaRPr sz="1600">
              <a:solidFill>
                <a:srgbClr val="3F3F3F"/>
              </a:solidFill>
              <a:latin typeface="Calibri"/>
              <a:ea typeface="Calibri"/>
              <a:cs typeface="Calibri"/>
              <a:sym typeface="Calibri"/>
            </a:endParaRPr>
          </a:p>
          <a:p>
            <a:pPr indent="-330200" lvl="0" marL="457200" marR="0" rtl="0" algn="l">
              <a:lnSpc>
                <a:spcPct val="15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Típicamente, todos los documentos de una misma colección tienden a ser similares</a:t>
            </a:r>
            <a:endParaRPr sz="16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
        <p:nvSpPr>
          <p:cNvPr id="544" name="Google Shape;544;p52"/>
          <p:cNvSpPr/>
          <p:nvPr/>
        </p:nvSpPr>
        <p:spPr>
          <a:xfrm>
            <a:off x="3051175" y="1987681"/>
            <a:ext cx="3481625" cy="2898150"/>
          </a:xfrm>
          <a:prstGeom prst="flowChartMagneticDisk">
            <a:avLst/>
          </a:prstGeom>
          <a:solidFill>
            <a:srgbClr val="93C47D"/>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52"/>
          <p:cNvSpPr/>
          <p:nvPr/>
        </p:nvSpPr>
        <p:spPr>
          <a:xfrm>
            <a:off x="3200100" y="3041292"/>
            <a:ext cx="1304950" cy="943331"/>
          </a:xfrm>
          <a:prstGeom prst="flowChartProcess">
            <a:avLst/>
          </a:prstGeom>
          <a:solidFill>
            <a:srgbClr val="A2C4C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52"/>
          <p:cNvSpPr/>
          <p:nvPr/>
        </p:nvSpPr>
        <p:spPr>
          <a:xfrm>
            <a:off x="5074825" y="3041288"/>
            <a:ext cx="1304950" cy="943331"/>
          </a:xfrm>
          <a:prstGeom prst="flowChartProcess">
            <a:avLst/>
          </a:prstGeom>
          <a:solidFill>
            <a:srgbClr val="A2C4C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7" name="Google Shape;547;p52"/>
          <p:cNvSpPr/>
          <p:nvPr/>
        </p:nvSpPr>
        <p:spPr>
          <a:xfrm>
            <a:off x="3519875" y="3350081"/>
            <a:ext cx="736452" cy="487822"/>
          </a:xfrm>
          <a:prstGeom prst="flowChartMultidocument">
            <a:avLst/>
          </a:prstGeom>
          <a:solidFill>
            <a:schemeClr val="lt2"/>
          </a:solidFill>
          <a:ln cap="flat" cmpd="sng" w="1905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2"/>
          <p:cNvSpPr/>
          <p:nvPr/>
        </p:nvSpPr>
        <p:spPr>
          <a:xfrm>
            <a:off x="5359075" y="3350081"/>
            <a:ext cx="736452" cy="487822"/>
          </a:xfrm>
          <a:prstGeom prst="flowChartMultidocument">
            <a:avLst/>
          </a:prstGeom>
          <a:solidFill>
            <a:schemeClr val="lt2"/>
          </a:solidFill>
          <a:ln cap="flat" cmpd="sng" w="19050">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2" name="Shape 552"/>
        <p:cNvGrpSpPr/>
        <p:nvPr/>
      </p:nvGrpSpPr>
      <p:grpSpPr>
        <a:xfrm>
          <a:off x="0" y="0"/>
          <a:ext cx="0" cy="0"/>
          <a:chOff x="0" y="0"/>
          <a:chExt cx="0" cy="0"/>
        </a:xfrm>
      </p:grpSpPr>
      <p:sp>
        <p:nvSpPr>
          <p:cNvPr id="553" name="Google Shape;553;p5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6</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Colecciones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54" name="Google Shape;554;p5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55" name="Google Shape;555;p5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56" name="Google Shape;556;p5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57" name="Google Shape;557;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58" name="Google Shape;558;p5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59" name="Google Shape;559;p53"/>
          <p:cNvSpPr txBox="1"/>
          <p:nvPr/>
        </p:nvSpPr>
        <p:spPr>
          <a:xfrm>
            <a:off x="559225" y="553913"/>
            <a:ext cx="8360400" cy="1533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Ejemplo de documentos de la colección libros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“Título”: “ MongoDB: The Definitive Guide”,</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“Autor” : “Kristina Chodorow, Michael Dirolf”,</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“Género” : “Manual tecnológico”,</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“Tecnologías”: “[“MongoDB”,”NoSQL”]”</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“Título”: “La isla del tesoro”,</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“Autor” : “Robert Louis Stevenson”,</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   “Género” : “Aventuras</a:t>
            </a:r>
            <a:endParaRPr sz="1600">
              <a:solidFill>
                <a:srgbClr val="45818E"/>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rPr lang="es" sz="1600">
                <a:solidFill>
                  <a:srgbClr val="45818E"/>
                </a:solidFill>
                <a:latin typeface="Courier New"/>
                <a:ea typeface="Courier New"/>
                <a:cs typeface="Courier New"/>
                <a:sym typeface="Courier New"/>
              </a:rPr>
              <a:t>}</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5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7</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Arquitecturas de despliegue</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65" name="Google Shape;565;p5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66" name="Google Shape;566;p5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67" name="Google Shape;567;p5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68" name="Google Shape;568;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69" name="Google Shape;569;p5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70" name="Google Shape;570;p54"/>
          <p:cNvSpPr txBox="1"/>
          <p:nvPr/>
        </p:nvSpPr>
        <p:spPr>
          <a:xfrm>
            <a:off x="559225" y="553913"/>
            <a:ext cx="8360400" cy="823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3F3F3F"/>
              </a:buClr>
              <a:buSzPts val="2400"/>
              <a:buFont typeface="Calibri"/>
              <a:buChar char="●"/>
            </a:pPr>
            <a:r>
              <a:rPr lang="es" sz="2400">
                <a:solidFill>
                  <a:srgbClr val="3F3F3F"/>
                </a:solidFill>
                <a:latin typeface="Calibri"/>
                <a:ea typeface="Calibri"/>
                <a:cs typeface="Calibri"/>
                <a:sym typeface="Calibri"/>
              </a:rPr>
              <a:t>Standalone</a:t>
            </a:r>
            <a:endParaRPr sz="24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
        <p:nvSpPr>
          <p:cNvPr id="571" name="Google Shape;571;p54"/>
          <p:cNvSpPr/>
          <p:nvPr/>
        </p:nvSpPr>
        <p:spPr>
          <a:xfrm>
            <a:off x="3228150" y="2957456"/>
            <a:ext cx="2687700" cy="631350"/>
          </a:xfrm>
          <a:prstGeom prst="rect">
            <a:avLst/>
          </a:prstGeom>
          <a:solidFill>
            <a:srgbClr val="5CA83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FFFFF"/>
                </a:solidFill>
              </a:rPr>
              <a:t>MongoDB</a:t>
            </a:r>
            <a:endParaRPr b="1">
              <a:solidFill>
                <a:srgbClr val="FFFFFF"/>
              </a:solidFill>
            </a:endParaRPr>
          </a:p>
        </p:txBody>
      </p:sp>
      <p:sp>
        <p:nvSpPr>
          <p:cNvPr id="572" name="Google Shape;572;p54"/>
          <p:cNvSpPr/>
          <p:nvPr/>
        </p:nvSpPr>
        <p:spPr>
          <a:xfrm>
            <a:off x="1344475" y="1508375"/>
            <a:ext cx="1731300" cy="594000"/>
          </a:xfrm>
          <a:prstGeom prst="rect">
            <a:avLst/>
          </a:prstGeom>
          <a:solidFill>
            <a:srgbClr val="48474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a:solidFill>
                  <a:srgbClr val="FFFFFF"/>
                </a:solidFill>
              </a:rPr>
              <a:t>Client Application</a:t>
            </a:r>
            <a:endParaRPr b="1">
              <a:solidFill>
                <a:srgbClr val="FFFFFF"/>
              </a:solidFill>
            </a:endParaRPr>
          </a:p>
          <a:p>
            <a:pPr indent="0" lvl="0" marL="0" rtl="0" algn="ctr">
              <a:lnSpc>
                <a:spcPct val="150000"/>
              </a:lnSpc>
              <a:spcBef>
                <a:spcPts val="0"/>
              </a:spcBef>
              <a:spcAft>
                <a:spcPts val="0"/>
              </a:spcAft>
              <a:buNone/>
            </a:pPr>
            <a:r>
              <a:rPr b="1" lang="es">
                <a:solidFill>
                  <a:srgbClr val="FFFFFF"/>
                </a:solidFill>
              </a:rPr>
              <a:t>Driver</a:t>
            </a:r>
            <a:endParaRPr b="1">
              <a:solidFill>
                <a:srgbClr val="FFFFFF"/>
              </a:solidFill>
            </a:endParaRPr>
          </a:p>
        </p:txBody>
      </p:sp>
      <p:cxnSp>
        <p:nvCxnSpPr>
          <p:cNvPr id="573" name="Google Shape;573;p54"/>
          <p:cNvCxnSpPr>
            <a:stCxn id="572" idx="2"/>
            <a:endCxn id="571" idx="0"/>
          </p:cNvCxnSpPr>
          <p:nvPr/>
        </p:nvCxnSpPr>
        <p:spPr>
          <a:xfrm>
            <a:off x="2210125" y="2102375"/>
            <a:ext cx="2361900" cy="855000"/>
          </a:xfrm>
          <a:prstGeom prst="straightConnector1">
            <a:avLst/>
          </a:prstGeom>
          <a:noFill/>
          <a:ln cap="flat" cmpd="sng" w="19050">
            <a:solidFill>
              <a:schemeClr val="dk2"/>
            </a:solidFill>
            <a:prstDash val="solid"/>
            <a:round/>
            <a:headEnd len="med" w="med" type="none"/>
            <a:tailEnd len="med" w="med" type="triangle"/>
          </a:ln>
        </p:spPr>
      </p:cxnSp>
      <p:cxnSp>
        <p:nvCxnSpPr>
          <p:cNvPr id="574" name="Google Shape;574;p54"/>
          <p:cNvCxnSpPr>
            <a:stCxn id="575" idx="2"/>
            <a:endCxn id="571" idx="0"/>
          </p:cNvCxnSpPr>
          <p:nvPr/>
        </p:nvCxnSpPr>
        <p:spPr>
          <a:xfrm>
            <a:off x="4572000" y="2060756"/>
            <a:ext cx="0" cy="896700"/>
          </a:xfrm>
          <a:prstGeom prst="straightConnector1">
            <a:avLst/>
          </a:prstGeom>
          <a:noFill/>
          <a:ln cap="flat" cmpd="sng" w="19050">
            <a:solidFill>
              <a:schemeClr val="dk2"/>
            </a:solidFill>
            <a:prstDash val="solid"/>
            <a:round/>
            <a:headEnd len="med" w="med" type="none"/>
            <a:tailEnd len="med" w="med" type="triangle"/>
          </a:ln>
        </p:spPr>
      </p:cxnSp>
      <p:cxnSp>
        <p:nvCxnSpPr>
          <p:cNvPr id="576" name="Google Shape;576;p54"/>
          <p:cNvCxnSpPr>
            <a:stCxn id="577" idx="2"/>
            <a:endCxn id="571" idx="0"/>
          </p:cNvCxnSpPr>
          <p:nvPr/>
        </p:nvCxnSpPr>
        <p:spPr>
          <a:xfrm flipH="1">
            <a:off x="4571975" y="2125901"/>
            <a:ext cx="2384100" cy="831600"/>
          </a:xfrm>
          <a:prstGeom prst="straightConnector1">
            <a:avLst/>
          </a:prstGeom>
          <a:noFill/>
          <a:ln cap="flat" cmpd="sng" w="19050">
            <a:solidFill>
              <a:schemeClr val="dk2"/>
            </a:solidFill>
            <a:prstDash val="solid"/>
            <a:round/>
            <a:headEnd len="med" w="med" type="none"/>
            <a:tailEnd len="med" w="med" type="triangle"/>
          </a:ln>
        </p:spPr>
      </p:cxnSp>
      <p:cxnSp>
        <p:nvCxnSpPr>
          <p:cNvPr id="578" name="Google Shape;578;p54"/>
          <p:cNvCxnSpPr>
            <a:stCxn id="572" idx="1"/>
            <a:endCxn id="572" idx="3"/>
          </p:cNvCxnSpPr>
          <p:nvPr/>
        </p:nvCxnSpPr>
        <p:spPr>
          <a:xfrm>
            <a:off x="1344475" y="1805375"/>
            <a:ext cx="1731300" cy="0"/>
          </a:xfrm>
          <a:prstGeom prst="straightConnector1">
            <a:avLst/>
          </a:prstGeom>
          <a:noFill/>
          <a:ln cap="flat" cmpd="sng" w="19050">
            <a:solidFill>
              <a:srgbClr val="B7B7B7"/>
            </a:solidFill>
            <a:prstDash val="solid"/>
            <a:round/>
            <a:headEnd len="med" w="med" type="none"/>
            <a:tailEnd len="med" w="med" type="none"/>
          </a:ln>
        </p:spPr>
      </p:cxnSp>
      <p:sp>
        <p:nvSpPr>
          <p:cNvPr id="579" name="Google Shape;579;p54"/>
          <p:cNvSpPr/>
          <p:nvPr/>
        </p:nvSpPr>
        <p:spPr>
          <a:xfrm>
            <a:off x="3706350" y="1499524"/>
            <a:ext cx="1731300" cy="631500"/>
          </a:xfrm>
          <a:prstGeom prst="rect">
            <a:avLst/>
          </a:prstGeom>
          <a:solidFill>
            <a:srgbClr val="48474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a:solidFill>
                  <a:srgbClr val="FFFFFF"/>
                </a:solidFill>
              </a:rPr>
              <a:t>Client Application</a:t>
            </a:r>
            <a:endParaRPr b="1">
              <a:solidFill>
                <a:srgbClr val="FFFFFF"/>
              </a:solidFill>
            </a:endParaRPr>
          </a:p>
          <a:p>
            <a:pPr indent="0" lvl="0" marL="0" rtl="0" algn="ctr">
              <a:lnSpc>
                <a:spcPct val="150000"/>
              </a:lnSpc>
              <a:spcBef>
                <a:spcPts val="0"/>
              </a:spcBef>
              <a:spcAft>
                <a:spcPts val="0"/>
              </a:spcAft>
              <a:buNone/>
            </a:pPr>
            <a:r>
              <a:rPr b="1" lang="es">
                <a:solidFill>
                  <a:srgbClr val="FFFFFF"/>
                </a:solidFill>
              </a:rPr>
              <a:t>Driver</a:t>
            </a:r>
            <a:endParaRPr b="1">
              <a:solidFill>
                <a:srgbClr val="FFFFFF"/>
              </a:solidFill>
            </a:endParaRPr>
          </a:p>
        </p:txBody>
      </p:sp>
      <p:cxnSp>
        <p:nvCxnSpPr>
          <p:cNvPr id="580" name="Google Shape;580;p54"/>
          <p:cNvCxnSpPr>
            <a:stCxn id="579" idx="1"/>
            <a:endCxn id="579" idx="3"/>
          </p:cNvCxnSpPr>
          <p:nvPr/>
        </p:nvCxnSpPr>
        <p:spPr>
          <a:xfrm>
            <a:off x="3706350" y="1815274"/>
            <a:ext cx="1731300" cy="0"/>
          </a:xfrm>
          <a:prstGeom prst="straightConnector1">
            <a:avLst/>
          </a:prstGeom>
          <a:noFill/>
          <a:ln cap="flat" cmpd="sng" w="19050">
            <a:solidFill>
              <a:srgbClr val="B7B7B7"/>
            </a:solidFill>
            <a:prstDash val="solid"/>
            <a:round/>
            <a:headEnd len="med" w="med" type="none"/>
            <a:tailEnd len="med" w="med" type="none"/>
          </a:ln>
        </p:spPr>
      </p:cxnSp>
      <p:sp>
        <p:nvSpPr>
          <p:cNvPr id="577" name="Google Shape;577;p54"/>
          <p:cNvSpPr/>
          <p:nvPr/>
        </p:nvSpPr>
        <p:spPr>
          <a:xfrm>
            <a:off x="6068225" y="1494401"/>
            <a:ext cx="1775700" cy="631500"/>
          </a:xfrm>
          <a:prstGeom prst="rect">
            <a:avLst/>
          </a:prstGeom>
          <a:solidFill>
            <a:srgbClr val="484743"/>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a:solidFill>
                  <a:srgbClr val="FFFFFF"/>
                </a:solidFill>
              </a:rPr>
              <a:t>Client Application</a:t>
            </a:r>
            <a:endParaRPr b="1">
              <a:solidFill>
                <a:srgbClr val="FFFFFF"/>
              </a:solidFill>
            </a:endParaRPr>
          </a:p>
          <a:p>
            <a:pPr indent="0" lvl="0" marL="0" rtl="0" algn="ctr">
              <a:lnSpc>
                <a:spcPct val="150000"/>
              </a:lnSpc>
              <a:spcBef>
                <a:spcPts val="0"/>
              </a:spcBef>
              <a:spcAft>
                <a:spcPts val="0"/>
              </a:spcAft>
              <a:buNone/>
            </a:pPr>
            <a:r>
              <a:rPr b="1" lang="es">
                <a:solidFill>
                  <a:srgbClr val="FFFFFF"/>
                </a:solidFill>
              </a:rPr>
              <a:t>Driver</a:t>
            </a:r>
            <a:endParaRPr b="1">
              <a:solidFill>
                <a:srgbClr val="FFFFFF"/>
              </a:solidFill>
            </a:endParaRPr>
          </a:p>
        </p:txBody>
      </p:sp>
      <p:cxnSp>
        <p:nvCxnSpPr>
          <p:cNvPr id="581" name="Google Shape;581;p54"/>
          <p:cNvCxnSpPr>
            <a:stCxn id="577" idx="1"/>
            <a:endCxn id="577" idx="3"/>
          </p:cNvCxnSpPr>
          <p:nvPr/>
        </p:nvCxnSpPr>
        <p:spPr>
          <a:xfrm>
            <a:off x="6068225" y="1810151"/>
            <a:ext cx="1775700" cy="0"/>
          </a:xfrm>
          <a:prstGeom prst="straightConnector1">
            <a:avLst/>
          </a:prstGeom>
          <a:noFill/>
          <a:ln cap="flat" cmpd="sng" w="19050">
            <a:solidFill>
              <a:srgbClr val="B7B7B7"/>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5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7</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Arquitecturas de despliegue</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87" name="Google Shape;587;p5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88" name="Google Shape;588;p5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89" name="Google Shape;589;p5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590" name="Google Shape;590;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91" name="Google Shape;591;p5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92" name="Google Shape;592;p55"/>
          <p:cNvSpPr txBox="1"/>
          <p:nvPr/>
        </p:nvSpPr>
        <p:spPr>
          <a:xfrm>
            <a:off x="559225" y="553913"/>
            <a:ext cx="8360400" cy="823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3F3F3F"/>
              </a:buClr>
              <a:buSzPts val="2400"/>
              <a:buFont typeface="Calibri"/>
              <a:buChar char="●"/>
            </a:pPr>
            <a:r>
              <a:rPr b="1" lang="es" sz="2400">
                <a:solidFill>
                  <a:srgbClr val="3F3F3F"/>
                </a:solidFill>
                <a:latin typeface="Calibri"/>
                <a:ea typeface="Calibri"/>
                <a:cs typeface="Calibri"/>
                <a:sym typeface="Calibri"/>
              </a:rPr>
              <a:t>Replica Set</a:t>
            </a:r>
            <a:endParaRPr b="1" sz="24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id="593" name="Google Shape;593;p55"/>
          <p:cNvPicPr preferRelativeResize="0"/>
          <p:nvPr/>
        </p:nvPicPr>
        <p:blipFill>
          <a:blip r:embed="rId4">
            <a:alphaModFix/>
          </a:blip>
          <a:stretch>
            <a:fillRect/>
          </a:stretch>
        </p:blipFill>
        <p:spPr>
          <a:xfrm>
            <a:off x="2000988" y="1125769"/>
            <a:ext cx="4107656" cy="34932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92" name="Google Shape;392;p38"/>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Índice del curso</a:t>
            </a:r>
            <a:endParaRPr b="1" i="0" sz="4400" u="none" cap="none" strike="noStrike">
              <a:solidFill>
                <a:schemeClr val="lt1"/>
              </a:solidFill>
              <a:latin typeface="Calibri"/>
              <a:ea typeface="Calibri"/>
              <a:cs typeface="Calibri"/>
              <a:sym typeface="Calibri"/>
            </a:endParaRPr>
          </a:p>
        </p:txBody>
      </p:sp>
      <p:sp>
        <p:nvSpPr>
          <p:cNvPr id="393" name="Google Shape;393;p38"/>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de MongoDB</a:t>
            </a:r>
            <a:endParaRPr b="0" i="1" sz="1400" u="none" cap="none" strike="noStrike">
              <a:solidFill>
                <a:srgbClr val="FA4F10"/>
              </a:solidFill>
              <a:latin typeface="Calibri"/>
              <a:ea typeface="Calibri"/>
              <a:cs typeface="Calibri"/>
              <a:sym typeface="Calibri"/>
            </a:endParaRPr>
          </a:p>
        </p:txBody>
      </p:sp>
      <p:sp>
        <p:nvSpPr>
          <p:cNvPr id="394" name="Google Shape;394;p38"/>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0</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7</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Arquitecturas de despliegue</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99" name="Google Shape;599;p5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00" name="Google Shape;600;p5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01" name="Google Shape;601;p56"/>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02" name="Google Shape;602;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03" name="Google Shape;603;p5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04" name="Google Shape;604;p56"/>
          <p:cNvSpPr txBox="1"/>
          <p:nvPr/>
        </p:nvSpPr>
        <p:spPr>
          <a:xfrm>
            <a:off x="559225" y="553913"/>
            <a:ext cx="8360400" cy="8235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3F3F3F"/>
              </a:buClr>
              <a:buSzPts val="2400"/>
              <a:buFont typeface="Calibri"/>
              <a:buChar char="●"/>
            </a:pPr>
            <a:r>
              <a:rPr b="1" lang="es" sz="2400">
                <a:solidFill>
                  <a:srgbClr val="3F3F3F"/>
                </a:solidFill>
                <a:latin typeface="Calibri"/>
                <a:ea typeface="Calibri"/>
                <a:cs typeface="Calibri"/>
                <a:sym typeface="Calibri"/>
              </a:rPr>
              <a:t>Sharding</a:t>
            </a:r>
            <a:endParaRPr b="1" sz="2400">
              <a:solidFill>
                <a:srgbClr val="3F3F3F"/>
              </a:solidFill>
              <a:latin typeface="Calibri"/>
              <a:ea typeface="Calibri"/>
              <a:cs typeface="Calibri"/>
              <a:sym typeface="Calibri"/>
            </a:endParaRPr>
          </a:p>
          <a:p>
            <a:pPr indent="0" lvl="0" marL="0" marR="0" rtl="0" algn="l">
              <a:lnSpc>
                <a:spcPct val="15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id="605" name="Google Shape;605;p56"/>
          <p:cNvPicPr preferRelativeResize="0"/>
          <p:nvPr/>
        </p:nvPicPr>
        <p:blipFill>
          <a:blip r:embed="rId4">
            <a:alphaModFix/>
          </a:blip>
          <a:stretch>
            <a:fillRect/>
          </a:stretch>
        </p:blipFill>
        <p:spPr>
          <a:xfrm>
            <a:off x="1714550" y="1427625"/>
            <a:ext cx="4286250" cy="29075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7"/>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8</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Storage engine</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611" name="Google Shape;611;p5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12" name="Google Shape;612;p5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13" name="Google Shape;613;p57"/>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14" name="Google Shape;614;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15" name="Google Shape;615;p5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16" name="Google Shape;616;p57"/>
          <p:cNvSpPr txBox="1"/>
          <p:nvPr/>
        </p:nvSpPr>
        <p:spPr>
          <a:xfrm>
            <a:off x="559225" y="553913"/>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s" sz="1800">
                <a:solidFill>
                  <a:srgbClr val="3F3F3F"/>
                </a:solidFill>
                <a:latin typeface="Calibri"/>
                <a:ea typeface="Calibri"/>
                <a:cs typeface="Calibri"/>
                <a:sym typeface="Calibri"/>
              </a:rPr>
              <a:t>MongoDB ofrece la posibilidad de trabajar con distintos Storage Engine dependiendo de la naturaleza de nuestra aplicación.</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t/>
            </a:r>
            <a:endParaRPr sz="1800">
              <a:solidFill>
                <a:srgbClr val="3F3F3F"/>
              </a:solidFill>
              <a:latin typeface="Calibri"/>
              <a:ea typeface="Calibri"/>
              <a:cs typeface="Calibri"/>
              <a:sym typeface="Calibri"/>
            </a:endParaRPr>
          </a:p>
          <a:p>
            <a:pPr indent="0" lvl="0" marL="0" marR="0" rtl="0" algn="l">
              <a:lnSpc>
                <a:spcPct val="115000"/>
              </a:lnSpc>
              <a:spcBef>
                <a:spcPts val="0"/>
              </a:spcBef>
              <a:spcAft>
                <a:spcPts val="0"/>
              </a:spcAft>
              <a:buNone/>
            </a:pPr>
            <a:r>
              <a:rPr b="1" lang="es" sz="1800">
                <a:solidFill>
                  <a:srgbClr val="3F3F3F"/>
                </a:solidFill>
                <a:latin typeface="Calibri"/>
                <a:ea typeface="Calibri"/>
                <a:cs typeface="Calibri"/>
                <a:sym typeface="Calibri"/>
              </a:rPr>
              <a:t>MMAPv1: </a:t>
            </a:r>
            <a:r>
              <a:rPr lang="es" sz="1800">
                <a:solidFill>
                  <a:srgbClr val="3F3F3F"/>
                </a:solidFill>
                <a:latin typeface="Calibri"/>
                <a:ea typeface="Calibri"/>
                <a:cs typeface="Calibri"/>
                <a:sym typeface="Calibri"/>
              </a:rPr>
              <a:t>es el motor de almacenamiento por defecto. Utiliza ficheros mapeados en memoria. Utiliza la llamada del sistema mmap() para mapear bloques de ficheros de datos en memoria virtual. </a:t>
            </a:r>
            <a:r>
              <a:rPr b="1" lang="es" sz="1800">
                <a:solidFill>
                  <a:srgbClr val="3F3F3F"/>
                </a:solidFill>
                <a:latin typeface="Calibri"/>
                <a:ea typeface="Calibri"/>
                <a:cs typeface="Calibri"/>
                <a:sym typeface="Calibri"/>
              </a:rPr>
              <a:t>MMAP es recomendado para aplicaciones “lectoras”. </a:t>
            </a:r>
            <a:r>
              <a:rPr lang="es" sz="1800">
                <a:solidFill>
                  <a:srgbClr val="3F3F3F"/>
                </a:solidFill>
                <a:latin typeface="Calibri"/>
                <a:ea typeface="Calibri"/>
                <a:cs typeface="Calibri"/>
                <a:sym typeface="Calibri"/>
              </a:rPr>
              <a:t>El nivel de bloqueo es a nivel de </a:t>
            </a:r>
            <a:r>
              <a:rPr b="1" lang="es" sz="1800">
                <a:solidFill>
                  <a:srgbClr val="3F3F3F"/>
                </a:solidFill>
                <a:latin typeface="Calibri"/>
                <a:ea typeface="Calibri"/>
                <a:cs typeface="Calibri"/>
                <a:sym typeface="Calibri"/>
              </a:rPr>
              <a:t>colección</a:t>
            </a:r>
            <a:endParaRPr b="1" sz="18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descr="mongodb-memory.png" id="617" name="Google Shape;617;p57"/>
          <p:cNvPicPr preferRelativeResize="0"/>
          <p:nvPr/>
        </p:nvPicPr>
        <p:blipFill>
          <a:blip r:embed="rId4">
            <a:alphaModFix/>
          </a:blip>
          <a:stretch>
            <a:fillRect/>
          </a:stretch>
        </p:blipFill>
        <p:spPr>
          <a:xfrm>
            <a:off x="1065063" y="709404"/>
            <a:ext cx="6873675" cy="381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xit" presetID="1" presetSubtype="0">
                                  <p:stCondLst>
                                    <p:cond delay="0"/>
                                  </p:stCondLst>
                                  <p:childTnLst>
                                    <p:set>
                                      <p:cBhvr>
                                        <p:cTn dur="1" fill="hold">
                                          <p:stCondLst>
                                            <p:cond delay="1000"/>
                                          </p:stCondLst>
                                        </p:cTn>
                                        <p:tgtEl>
                                          <p:spTgt spid="6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8"/>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8</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Storage engine</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pic>
        <p:nvPicPr>
          <p:cNvPr id="623" name="Google Shape;623;p5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24" name="Google Shape;624;p5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625" name="Google Shape;625;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26" name="Google Shape;626;p5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id="627" name="Google Shape;627;p58"/>
          <p:cNvPicPr preferRelativeResize="0"/>
          <p:nvPr/>
        </p:nvPicPr>
        <p:blipFill>
          <a:blip r:embed="rId4">
            <a:alphaModFix/>
          </a:blip>
          <a:stretch>
            <a:fillRect/>
          </a:stretch>
        </p:blipFill>
        <p:spPr>
          <a:xfrm>
            <a:off x="2011750" y="2511413"/>
            <a:ext cx="3962400" cy="2228850"/>
          </a:xfrm>
          <a:prstGeom prst="rect">
            <a:avLst/>
          </a:prstGeom>
          <a:noFill/>
          <a:ln>
            <a:noFill/>
          </a:ln>
        </p:spPr>
      </p:pic>
      <p:sp>
        <p:nvSpPr>
          <p:cNvPr id="628" name="Google Shape;628;p58"/>
          <p:cNvSpPr txBox="1"/>
          <p:nvPr/>
        </p:nvSpPr>
        <p:spPr>
          <a:xfrm>
            <a:off x="473150" y="532388"/>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s" sz="1800">
                <a:solidFill>
                  <a:srgbClr val="3F3F3F"/>
                </a:solidFill>
                <a:latin typeface="Calibri"/>
                <a:ea typeface="Calibri"/>
                <a:cs typeface="Calibri"/>
                <a:sym typeface="Calibri"/>
              </a:rPr>
              <a:t>WiredTiger: </a:t>
            </a:r>
            <a:r>
              <a:rPr lang="es" sz="1800">
                <a:solidFill>
                  <a:srgbClr val="3F3F3F"/>
                </a:solidFill>
                <a:latin typeface="Calibri"/>
                <a:ea typeface="Calibri"/>
                <a:cs typeface="Calibri"/>
                <a:sym typeface="Calibri"/>
              </a:rPr>
              <a:t>Ofrece capacidad de comprimir los datos y mejora el paralelismo para el acceso a los datos. Permite determinar una caché máxima para almacenar datos en memoria. Este motor de almacenamiento es muy útil para :</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es" sz="1800">
                <a:solidFill>
                  <a:srgbClr val="3F3F3F"/>
                </a:solidFill>
                <a:latin typeface="Calibri"/>
                <a:ea typeface="Calibri"/>
                <a:cs typeface="Calibri"/>
                <a:sym typeface="Calibri"/>
              </a:rPr>
              <a:t>Albergar grandes bases de datos por tener un buen ratio de compresión</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es" sz="1800">
                <a:solidFill>
                  <a:srgbClr val="3F3F3F"/>
                </a:solidFill>
                <a:latin typeface="Calibri"/>
                <a:ea typeface="Calibri"/>
                <a:cs typeface="Calibri"/>
                <a:sym typeface="Calibri"/>
              </a:rPr>
              <a:t>Aplicaciones que sean altamente escritoras </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es" sz="1800">
                <a:solidFill>
                  <a:srgbClr val="3F3F3F"/>
                </a:solidFill>
                <a:latin typeface="Calibri"/>
                <a:ea typeface="Calibri"/>
                <a:cs typeface="Calibri"/>
                <a:sym typeface="Calibri"/>
              </a:rPr>
              <a:t>Aplicaciones que mezclen escrituras y lecturas</a:t>
            </a:r>
            <a:endParaRPr sz="1800">
              <a:solidFill>
                <a:srgbClr val="3F3F3F"/>
              </a:solidFill>
              <a:latin typeface="Calibri"/>
              <a:ea typeface="Calibri"/>
              <a:cs typeface="Calibri"/>
              <a:sym typeface="Calibri"/>
            </a:endParaRPr>
          </a:p>
          <a:p>
            <a:pPr indent="-342900" lvl="0" marL="457200" marR="0" rtl="0" algn="l">
              <a:lnSpc>
                <a:spcPct val="115000"/>
              </a:lnSpc>
              <a:spcBef>
                <a:spcPts val="0"/>
              </a:spcBef>
              <a:spcAft>
                <a:spcPts val="0"/>
              </a:spcAft>
              <a:buClr>
                <a:srgbClr val="3F3F3F"/>
              </a:buClr>
              <a:buSzPts val="1800"/>
              <a:buFont typeface="Calibri"/>
              <a:buChar char="●"/>
            </a:pPr>
            <a:r>
              <a:rPr lang="es" sz="1800">
                <a:solidFill>
                  <a:srgbClr val="3F3F3F"/>
                </a:solidFill>
                <a:latin typeface="Calibri"/>
                <a:ea typeface="Calibri"/>
                <a:cs typeface="Calibri"/>
                <a:sym typeface="Calibri"/>
              </a:rPr>
              <a:t>Al ser concurrente a nivel de documento, permite mayor concurrencia de operaciones</a:t>
            </a:r>
            <a:endParaRPr sz="18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9"/>
          <p:cNvSpPr txBox="1"/>
          <p:nvPr/>
        </p:nvSpPr>
        <p:spPr>
          <a:xfrm>
            <a:off x="634325" y="888613"/>
            <a:ext cx="3831600" cy="2496900"/>
          </a:xfrm>
          <a:prstGeom prst="rect">
            <a:avLst/>
          </a:prstGeom>
          <a:noFill/>
          <a:ln>
            <a:noFill/>
          </a:ln>
        </p:spPr>
        <p:txBody>
          <a:bodyPr anchorCtr="0" anchor="t" bIns="45700" lIns="0" spcFirstLastPara="1" rIns="0" wrap="square" tIns="45700">
            <a:noAutofit/>
          </a:bodyPr>
          <a:lstStyle/>
          <a:p>
            <a:pPr indent="-467360" lvl="0" marL="457200" marR="0" rtl="0" algn="l">
              <a:spcBef>
                <a:spcPts val="0"/>
              </a:spcBef>
              <a:spcAft>
                <a:spcPts val="0"/>
              </a:spcAft>
              <a:buClr>
                <a:srgbClr val="FF0000"/>
              </a:buClr>
              <a:buSzPts val="160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Instalación básica</a:t>
            </a:r>
            <a:endParaRPr b="0" i="0" sz="1600" u="none" cap="none" strike="noStrike">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Shell de MongoDB</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Modelado de datos</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CRUD</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Agregaciones</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Índices</a:t>
            </a:r>
            <a:endParaRPr sz="1600">
              <a:solidFill>
                <a:schemeClr val="dk1"/>
              </a:solidFill>
              <a:latin typeface="Calibri"/>
              <a:ea typeface="Calibri"/>
              <a:cs typeface="Calibri"/>
              <a:sym typeface="Calibri"/>
            </a:endParaRPr>
          </a:p>
          <a:p>
            <a:pPr indent="-467360" lvl="0" marL="457200" marR="0" rtl="0" algn="l">
              <a:lnSpc>
                <a:spcPct val="11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Replica Set y  Sharding</a:t>
            </a:r>
            <a:endParaRPr sz="1600">
              <a:solidFill>
                <a:schemeClr val="dk1"/>
              </a:solidFill>
              <a:latin typeface="Calibri"/>
              <a:ea typeface="Calibri"/>
              <a:cs typeface="Calibri"/>
              <a:sym typeface="Calibri"/>
            </a:endParaRPr>
          </a:p>
          <a:p>
            <a:pPr indent="-467360" lvl="0" marL="457200" rtl="0" algn="l">
              <a:lnSpc>
                <a:spcPct val="11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JAVA</a:t>
            </a:r>
            <a:endParaRPr sz="1600">
              <a:solidFill>
                <a:schemeClr val="dk1"/>
              </a:solidFill>
              <a:latin typeface="Calibri"/>
              <a:ea typeface="Calibri"/>
              <a:cs typeface="Calibri"/>
              <a:sym typeface="Calibri"/>
            </a:endParaRPr>
          </a:p>
          <a:p>
            <a:pPr indent="-467360" lvl="0" marL="457200" marR="0" rtl="0" algn="l">
              <a:lnSpc>
                <a:spcPct val="11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Recomendaciones Generales</a:t>
            </a:r>
            <a:endParaRPr sz="1600">
              <a:solidFill>
                <a:schemeClr val="dk1"/>
              </a:solidFill>
              <a:latin typeface="Calibri"/>
              <a:ea typeface="Calibri"/>
              <a:cs typeface="Calibri"/>
              <a:sym typeface="Calibri"/>
            </a:endParaRPr>
          </a:p>
          <a:p>
            <a:pPr indent="-467360" lvl="0" marL="457200" marR="0" rtl="0" algn="l">
              <a:lnSpc>
                <a:spcPct val="11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Conclusiones</a:t>
            </a:r>
            <a:endParaRPr sz="1600">
              <a:solidFill>
                <a:schemeClr val="dk1"/>
              </a:solidFill>
              <a:latin typeface="Calibri"/>
              <a:ea typeface="Calibri"/>
              <a:cs typeface="Calibri"/>
              <a:sym typeface="Calibri"/>
            </a:endParaRPr>
          </a:p>
        </p:txBody>
      </p:sp>
      <p:sp>
        <p:nvSpPr>
          <p:cNvPr id="400" name="Google Shape;400;p39"/>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401" name="Google Shape;401;p39"/>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lang="es">
                <a:solidFill>
                  <a:srgbClr val="0C0C0C"/>
                </a:solidFill>
                <a:latin typeface="Calibri"/>
                <a:ea typeface="Calibri"/>
                <a:cs typeface="Calibri"/>
                <a:sym typeface="Calibri"/>
              </a:rPr>
              <a:t>Diego Jesús Vázquez García</a:t>
            </a:r>
            <a:endParaRPr>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lang="es">
                <a:solidFill>
                  <a:srgbClr val="0C0C0C"/>
                </a:solidFill>
                <a:latin typeface="Calibri"/>
                <a:ea typeface="Calibri"/>
                <a:cs typeface="Calibri"/>
                <a:sym typeface="Calibri"/>
              </a:rPr>
              <a:t>MongoDB Certified Developer</a:t>
            </a:r>
            <a:endParaRPr>
              <a:solidFill>
                <a:srgbClr val="0C0C0C"/>
              </a:solidFill>
              <a:latin typeface="Calibri"/>
              <a:ea typeface="Calibri"/>
              <a:cs typeface="Calibri"/>
              <a:sym typeface="Calibri"/>
            </a:endParaRPr>
          </a:p>
          <a:p>
            <a:pPr indent="0" lvl="0" marL="0" marR="0" rtl="0" algn="l">
              <a:lnSpc>
                <a:spcPct val="100000"/>
              </a:lnSpc>
              <a:spcBef>
                <a:spcPts val="0"/>
              </a:spcBef>
              <a:spcAft>
                <a:spcPts val="0"/>
              </a:spcAft>
              <a:buNone/>
            </a:pPr>
            <a:r>
              <a:rPr lang="es" sz="1100" u="sng">
                <a:solidFill>
                  <a:srgbClr val="FA4F10"/>
                </a:solidFill>
                <a:latin typeface="Calibri"/>
                <a:ea typeface="Calibri"/>
                <a:cs typeface="Calibri"/>
                <a:sym typeface="Calibri"/>
              </a:rPr>
              <a:t>djvazquez@p</a:t>
            </a:r>
            <a:r>
              <a:rPr b="0" i="0" lang="es" sz="1100" u="sng" cap="none" strike="noStrike">
                <a:solidFill>
                  <a:srgbClr val="FA4F10"/>
                </a:solidFill>
                <a:latin typeface="Calibri"/>
                <a:ea typeface="Calibri"/>
                <a:cs typeface="Calibri"/>
                <a:sym typeface="Calibri"/>
              </a:rPr>
              <a:t>aradigmatecnologico.com</a:t>
            </a:r>
            <a:endParaRPr/>
          </a:p>
        </p:txBody>
      </p:sp>
      <p:cxnSp>
        <p:nvCxnSpPr>
          <p:cNvPr id="402" name="Google Shape;402;p39"/>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403" name="Google Shape;403;p39"/>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lang="es">
                <a:solidFill>
                  <a:srgbClr val="0C0C0C"/>
                </a:solidFill>
                <a:latin typeface="Calibri"/>
                <a:ea typeface="Calibri"/>
                <a:cs typeface="Calibri"/>
                <a:sym typeface="Calibri"/>
              </a:rPr>
              <a:t>Ernesto Valero Marcelo</a:t>
            </a:r>
            <a:endParaRPr>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lang="es" sz="1200">
                <a:solidFill>
                  <a:srgbClr val="31302F"/>
                </a:solidFill>
                <a:highlight>
                  <a:srgbClr val="F9F9F9"/>
                </a:highlight>
              </a:rPr>
              <a:t>MongoDB Certified DBA</a:t>
            </a:r>
            <a:endParaRPr>
              <a:solidFill>
                <a:srgbClr val="0C0C0C"/>
              </a:solidFill>
              <a:latin typeface="Calibri"/>
              <a:ea typeface="Calibri"/>
              <a:cs typeface="Calibri"/>
              <a:sym typeface="Calibri"/>
            </a:endParaRPr>
          </a:p>
          <a:p>
            <a:pPr indent="0" lvl="0" marL="0" marR="0" rtl="0" algn="l">
              <a:spcBef>
                <a:spcPts val="0"/>
              </a:spcBef>
              <a:spcAft>
                <a:spcPts val="0"/>
              </a:spcAft>
              <a:buNone/>
            </a:pPr>
            <a:r>
              <a:rPr lang="es" sz="1100" u="sng">
                <a:solidFill>
                  <a:srgbClr val="FA4F10"/>
                </a:solidFill>
                <a:latin typeface="Calibri"/>
                <a:ea typeface="Calibri"/>
                <a:cs typeface="Calibri"/>
                <a:sym typeface="Calibri"/>
              </a:rPr>
              <a:t>evalero</a:t>
            </a:r>
            <a:r>
              <a:rPr b="0" i="0" lang="es" sz="1100" u="sng" cap="none" strike="noStrike">
                <a:solidFill>
                  <a:srgbClr val="FA4F10"/>
                </a:solidFill>
                <a:latin typeface="Calibri"/>
                <a:ea typeface="Calibri"/>
                <a:cs typeface="Calibri"/>
                <a:sym typeface="Calibri"/>
              </a:rPr>
              <a:t>@paradigmatecnologico.com</a:t>
            </a:r>
            <a:endParaRPr/>
          </a:p>
        </p:txBody>
      </p:sp>
      <p:cxnSp>
        <p:nvCxnSpPr>
          <p:cNvPr id="404" name="Google Shape;404;p39"/>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405" name="Google Shape;405;p39"/>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0"/>
          <p:cNvSpPr txBox="1"/>
          <p:nvPr/>
        </p:nvSpPr>
        <p:spPr>
          <a:xfrm>
            <a:off x="634325" y="888625"/>
            <a:ext cx="8055600" cy="24969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None/>
            </a:pPr>
            <a:r>
              <a:rPr lang="es" sz="1600">
                <a:solidFill>
                  <a:schemeClr val="dk1"/>
                </a:solidFill>
                <a:latin typeface="Calibri"/>
                <a:ea typeface="Calibri"/>
                <a:cs typeface="Calibri"/>
                <a:sym typeface="Calibri"/>
              </a:rPr>
              <a:t>Puedes instalar MongoDB en tu máquina y realizar todos los ejercicios propuestos del curso</a:t>
            </a:r>
            <a:endParaRPr sz="16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 sz="1600">
                <a:solidFill>
                  <a:schemeClr val="dk1"/>
                </a:solidFill>
                <a:latin typeface="Calibri"/>
                <a:ea typeface="Calibri"/>
                <a:cs typeface="Calibri"/>
                <a:sym typeface="Calibri"/>
              </a:rPr>
              <a:t>Puedes descargar la máquina de laboratorio del siguiente enlace:</a:t>
            </a:r>
            <a:endParaRPr sz="16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 sz="1600" u="sng">
                <a:solidFill>
                  <a:schemeClr val="hlink"/>
                </a:solidFill>
                <a:latin typeface="Calibri"/>
                <a:ea typeface="Calibri"/>
                <a:cs typeface="Calibri"/>
                <a:sym typeface="Calibri"/>
                <a:hlinkClick r:id="rId3"/>
              </a:rPr>
              <a:t>https://drive.google.com/file/d/0B00ikBXiT-tTYXlTMG5FYUdYRHM/view?usp=sharing</a:t>
            </a:r>
            <a:endParaRPr sz="16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 sz="1600">
                <a:solidFill>
                  <a:schemeClr val="dk1"/>
                </a:solidFill>
                <a:latin typeface="Calibri"/>
                <a:ea typeface="Calibri"/>
                <a:cs typeface="Calibri"/>
                <a:sym typeface="Calibri"/>
              </a:rPr>
              <a:t>Adicionalmente, todos los ejercicios los puedes encontrar en el siguiente repo de github</a:t>
            </a:r>
            <a:endParaRPr sz="1600">
              <a:solidFill>
                <a:schemeClr val="dk1"/>
              </a:solidFill>
              <a:latin typeface="Calibri"/>
              <a:ea typeface="Calibri"/>
              <a:cs typeface="Calibri"/>
              <a:sym typeface="Calibri"/>
            </a:endParaRPr>
          </a:p>
          <a:p>
            <a:pPr indent="0" lvl="0" marL="0" marR="0" rtl="0" algn="l">
              <a:lnSpc>
                <a:spcPct val="110000"/>
              </a:lnSpc>
              <a:spcBef>
                <a:spcPts val="0"/>
              </a:spcBef>
              <a:spcAft>
                <a:spcPts val="0"/>
              </a:spcAft>
              <a:buNone/>
            </a:pPr>
            <a:r>
              <a:rPr lang="es" sz="1600" u="sng">
                <a:solidFill>
                  <a:schemeClr val="hlink"/>
                </a:solidFill>
                <a:latin typeface="Calibri"/>
                <a:ea typeface="Calibri"/>
                <a:cs typeface="Calibri"/>
                <a:sym typeface="Calibri"/>
                <a:hlinkClick r:id="rId4"/>
              </a:rPr>
              <a:t>https://github.com/evalero/Curso-MongoDB</a:t>
            </a:r>
            <a:endParaRPr sz="1600">
              <a:solidFill>
                <a:schemeClr val="dk1"/>
              </a:solidFill>
              <a:latin typeface="Calibri"/>
              <a:ea typeface="Calibri"/>
              <a:cs typeface="Calibri"/>
              <a:sym typeface="Calibri"/>
            </a:endParaRPr>
          </a:p>
        </p:txBody>
      </p:sp>
      <p:sp>
        <p:nvSpPr>
          <p:cNvPr id="411" name="Google Shape;411;p40"/>
          <p:cNvSpPr/>
          <p:nvPr/>
        </p:nvSpPr>
        <p:spPr>
          <a:xfrm>
            <a:off x="634352" y="357500"/>
            <a:ext cx="5247900" cy="42450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lang="es" sz="3200">
                <a:solidFill>
                  <a:srgbClr val="FA4F10"/>
                </a:solidFill>
                <a:latin typeface="Calibri"/>
                <a:ea typeface="Calibri"/>
                <a:cs typeface="Calibri"/>
                <a:sym typeface="Calibri"/>
              </a:rPr>
              <a:t>0. Material del curso</a:t>
            </a:r>
            <a:endParaRPr b="1" i="0" sz="3200" u="none" cap="none" strike="noStrike">
              <a:solidFill>
                <a:srgbClr val="FA4F1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1"/>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417" name="Google Shape;417;p41"/>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Introducción</a:t>
            </a:r>
            <a:endParaRPr b="1" i="0" sz="4400" u="none" cap="none" strike="noStrike">
              <a:solidFill>
                <a:schemeClr val="lt1"/>
              </a:solidFill>
              <a:latin typeface="Calibri"/>
              <a:ea typeface="Calibri"/>
              <a:cs typeface="Calibri"/>
              <a:sym typeface="Calibri"/>
            </a:endParaRPr>
          </a:p>
        </p:txBody>
      </p:sp>
      <p:sp>
        <p:nvSpPr>
          <p:cNvPr id="418" name="Google Shape;418;p41"/>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de MongoDB</a:t>
            </a:r>
            <a:endParaRPr b="0" i="1" sz="1400" u="none" cap="none" strike="noStrike">
              <a:solidFill>
                <a:srgbClr val="FA4F10"/>
              </a:solidFill>
              <a:latin typeface="Calibri"/>
              <a:ea typeface="Calibri"/>
              <a:cs typeface="Calibri"/>
              <a:sym typeface="Calibri"/>
            </a:endParaRPr>
          </a:p>
        </p:txBody>
      </p:sp>
      <p:sp>
        <p:nvSpPr>
          <p:cNvPr id="419" name="Google Shape;419;p41"/>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2"/>
          <p:cNvSpPr txBox="1"/>
          <p:nvPr/>
        </p:nvSpPr>
        <p:spPr>
          <a:xfrm>
            <a:off x="668350" y="1229663"/>
            <a:ext cx="3831600" cy="2496825"/>
          </a:xfrm>
          <a:prstGeom prst="rect">
            <a:avLst/>
          </a:prstGeom>
          <a:noFill/>
          <a:ln>
            <a:noFill/>
          </a:ln>
        </p:spPr>
        <p:txBody>
          <a:bodyPr anchorCtr="0" anchor="t" bIns="45700" lIns="0" spcFirstLastPara="1" rIns="0" wrap="square" tIns="45700">
            <a:noAutofit/>
          </a:bodyPr>
          <a:lstStyle/>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¿Qué es MongoDB?</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Empresa y fundadores</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Principales casos de uso</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Analogía MongoDB y mundo relacional</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Documentos</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Colecciones</a:t>
            </a:r>
            <a:endParaRPr sz="1600">
              <a:solidFill>
                <a:schemeClr val="dk1"/>
              </a:solidFill>
              <a:latin typeface="Calibri"/>
              <a:ea typeface="Calibri"/>
              <a:cs typeface="Calibri"/>
              <a:sym typeface="Calibri"/>
            </a:endParaRPr>
          </a:p>
          <a:p>
            <a:pPr indent="-467360" lvl="0" marL="457200" marR="0" rtl="0" algn="l">
              <a:lnSpc>
                <a:spcPct val="10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Arquitecturas de despliegue</a:t>
            </a:r>
            <a:endParaRPr sz="1600">
              <a:solidFill>
                <a:schemeClr val="dk1"/>
              </a:solidFill>
              <a:latin typeface="Calibri"/>
              <a:ea typeface="Calibri"/>
              <a:cs typeface="Calibri"/>
              <a:sym typeface="Calibri"/>
            </a:endParaRPr>
          </a:p>
          <a:p>
            <a:pPr indent="-467360" lvl="0" marL="457200" marR="0" rtl="0" algn="l">
              <a:lnSpc>
                <a:spcPct val="100000"/>
              </a:lnSpc>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Storage Engine</a:t>
            </a:r>
            <a:endParaRPr sz="1600">
              <a:solidFill>
                <a:schemeClr val="dk1"/>
              </a:solidFill>
              <a:latin typeface="Calibri"/>
              <a:ea typeface="Calibri"/>
              <a:cs typeface="Calibri"/>
              <a:sym typeface="Calibri"/>
            </a:endParaRPr>
          </a:p>
        </p:txBody>
      </p:sp>
      <p:sp>
        <p:nvSpPr>
          <p:cNvPr id="425" name="Google Shape;425;p42"/>
          <p:cNvSpPr/>
          <p:nvPr/>
        </p:nvSpPr>
        <p:spPr>
          <a:xfrm>
            <a:off x="634313" y="357504"/>
            <a:ext cx="1624800" cy="42435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3"/>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¿Qué es MongoDB?</a:t>
            </a:r>
            <a:endParaRPr b="0" i="0" sz="1800" u="none" cap="none" strike="noStrike">
              <a:solidFill>
                <a:srgbClr val="0C0C0C"/>
              </a:solidFill>
              <a:latin typeface="Calibri"/>
              <a:ea typeface="Calibri"/>
              <a:cs typeface="Calibri"/>
              <a:sym typeface="Calibri"/>
            </a:endParaRPr>
          </a:p>
        </p:txBody>
      </p:sp>
      <p:sp>
        <p:nvSpPr>
          <p:cNvPr id="431" name="Google Shape;431;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32" name="Google Shape;432;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3" name="Google Shape;433;p4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34" name="Google Shape;434;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35" name="Google Shape;435;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36" name="Google Shape;436;p43"/>
          <p:cNvSpPr txBox="1"/>
          <p:nvPr/>
        </p:nvSpPr>
        <p:spPr>
          <a:xfrm>
            <a:off x="559225" y="553913"/>
            <a:ext cx="8360400" cy="3273075"/>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Es una base de datos NoSQL orientada a </a:t>
            </a:r>
            <a:r>
              <a:rPr b="1" lang="es" sz="1600">
                <a:solidFill>
                  <a:srgbClr val="3F3F3F"/>
                </a:solidFill>
                <a:latin typeface="Calibri"/>
                <a:ea typeface="Calibri"/>
                <a:cs typeface="Calibri"/>
                <a:sym typeface="Calibri"/>
              </a:rPr>
              <a:t>documentos</a:t>
            </a:r>
            <a:r>
              <a:rPr lang="es" sz="1600">
                <a:solidFill>
                  <a:srgbClr val="3F3F3F"/>
                </a:solidFill>
                <a:latin typeface="Calibri"/>
                <a:ea typeface="Calibri"/>
                <a:cs typeface="Calibri"/>
                <a:sym typeface="Calibri"/>
              </a:rPr>
              <a:t>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estructura de los documentos es en formato </a:t>
            </a:r>
            <a:r>
              <a:rPr b="1" lang="es" sz="1600">
                <a:solidFill>
                  <a:srgbClr val="3F3F3F"/>
                </a:solidFill>
                <a:latin typeface="Calibri"/>
                <a:ea typeface="Calibri"/>
                <a:cs typeface="Calibri"/>
                <a:sym typeface="Calibri"/>
              </a:rPr>
              <a:t>JSON</a:t>
            </a:r>
            <a:r>
              <a:rPr lang="es" sz="1600">
                <a:solidFill>
                  <a:srgbClr val="3F3F3F"/>
                </a:solidFill>
                <a:latin typeface="Calibri"/>
                <a:ea typeface="Calibri"/>
                <a:cs typeface="Calibri"/>
                <a:sym typeface="Calibri"/>
              </a:rPr>
              <a:t>. Internamente los documentos son almacenados en formato </a:t>
            </a:r>
            <a:r>
              <a:rPr b="1" lang="es" sz="1600">
                <a:solidFill>
                  <a:srgbClr val="3F3F3F"/>
                </a:solidFill>
                <a:latin typeface="Calibri"/>
                <a:ea typeface="Calibri"/>
                <a:cs typeface="Calibri"/>
                <a:sym typeface="Calibri"/>
              </a:rPr>
              <a:t>BSON</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Al tener documentos más ricos, se </a:t>
            </a:r>
            <a:r>
              <a:rPr b="1" lang="es" sz="1600">
                <a:solidFill>
                  <a:srgbClr val="3F3F3F"/>
                </a:solidFill>
                <a:latin typeface="Calibri"/>
                <a:ea typeface="Calibri"/>
                <a:cs typeface="Calibri"/>
                <a:sym typeface="Calibri"/>
              </a:rPr>
              <a:t>reduce el I/O</a:t>
            </a:r>
            <a:r>
              <a:rPr lang="es" sz="1600">
                <a:solidFill>
                  <a:srgbClr val="3F3F3F"/>
                </a:solidFill>
                <a:latin typeface="Calibri"/>
                <a:ea typeface="Calibri"/>
                <a:cs typeface="Calibri"/>
                <a:sym typeface="Calibri"/>
              </a:rPr>
              <a:t> sobre la BD (no hay Joins).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Permite operaciones </a:t>
            </a:r>
            <a:r>
              <a:rPr b="1" lang="es" sz="1600">
                <a:solidFill>
                  <a:srgbClr val="3F3F3F"/>
                </a:solidFill>
                <a:latin typeface="Calibri"/>
                <a:ea typeface="Calibri"/>
                <a:cs typeface="Calibri"/>
                <a:sym typeface="Calibri"/>
              </a:rPr>
              <a:t>CRUD</a:t>
            </a:r>
            <a:r>
              <a:rPr lang="es" sz="1600">
                <a:solidFill>
                  <a:srgbClr val="3F3F3F"/>
                </a:solidFill>
                <a:latin typeface="Calibri"/>
                <a:ea typeface="Calibri"/>
                <a:cs typeface="Calibri"/>
                <a:sym typeface="Calibri"/>
              </a:rPr>
              <a:t> (Create, Read, Update Delete) con una </a:t>
            </a:r>
            <a:r>
              <a:rPr b="1" lang="es" sz="1600">
                <a:solidFill>
                  <a:srgbClr val="3F3F3F"/>
                </a:solidFill>
                <a:latin typeface="Calibri"/>
                <a:ea typeface="Calibri"/>
                <a:cs typeface="Calibri"/>
                <a:sym typeface="Calibri"/>
              </a:rPr>
              <a:t>sintaxis parecida a JavaScript</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Proporciona </a:t>
            </a:r>
            <a:r>
              <a:rPr b="1" lang="es" sz="1600">
                <a:solidFill>
                  <a:srgbClr val="3F3F3F"/>
                </a:solidFill>
                <a:latin typeface="Calibri"/>
                <a:ea typeface="Calibri"/>
                <a:cs typeface="Calibri"/>
                <a:sym typeface="Calibri"/>
              </a:rPr>
              <a:t>replicación</a:t>
            </a:r>
            <a:r>
              <a:rPr lang="es" sz="1600">
                <a:solidFill>
                  <a:srgbClr val="3F3F3F"/>
                </a:solidFill>
                <a:latin typeface="Calibri"/>
                <a:ea typeface="Calibri"/>
                <a:cs typeface="Calibri"/>
                <a:sym typeface="Calibri"/>
              </a:rPr>
              <a:t> y </a:t>
            </a:r>
            <a:r>
              <a:rPr b="1" lang="es" sz="1600">
                <a:solidFill>
                  <a:srgbClr val="3F3F3F"/>
                </a:solidFill>
                <a:latin typeface="Calibri"/>
                <a:ea typeface="Calibri"/>
                <a:cs typeface="Calibri"/>
                <a:sym typeface="Calibri"/>
              </a:rPr>
              <a:t>alta disponibilidad</a:t>
            </a:r>
            <a:r>
              <a:rPr lang="es" sz="1600">
                <a:solidFill>
                  <a:srgbClr val="3F3F3F"/>
                </a:solidFill>
                <a:latin typeface="Calibri"/>
                <a:ea typeface="Calibri"/>
                <a:cs typeface="Calibri"/>
                <a:sym typeface="Calibri"/>
              </a:rPr>
              <a:t> a través de Replica Sets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También </a:t>
            </a:r>
            <a:r>
              <a:rPr b="1" lang="es" sz="1600">
                <a:solidFill>
                  <a:srgbClr val="3F3F3F"/>
                </a:solidFill>
                <a:latin typeface="Calibri"/>
                <a:ea typeface="Calibri"/>
                <a:cs typeface="Calibri"/>
                <a:sym typeface="Calibri"/>
              </a:rPr>
              <a:t>dispone de balanceo </a:t>
            </a:r>
            <a:r>
              <a:rPr lang="es" sz="1600">
                <a:solidFill>
                  <a:srgbClr val="3F3F3F"/>
                </a:solidFill>
                <a:latin typeface="Calibri"/>
                <a:ea typeface="Calibri"/>
                <a:cs typeface="Calibri"/>
                <a:sym typeface="Calibri"/>
              </a:rPr>
              <a:t>y </a:t>
            </a:r>
            <a:r>
              <a:rPr b="1" lang="es" sz="1600">
                <a:solidFill>
                  <a:srgbClr val="3F3F3F"/>
                </a:solidFill>
                <a:latin typeface="Calibri"/>
                <a:ea typeface="Calibri"/>
                <a:cs typeface="Calibri"/>
                <a:sym typeface="Calibri"/>
              </a:rPr>
              <a:t>escalado horizontal </a:t>
            </a:r>
            <a:r>
              <a:rPr lang="es" sz="1600">
                <a:solidFill>
                  <a:srgbClr val="3F3F3F"/>
                </a:solidFill>
                <a:latin typeface="Calibri"/>
                <a:ea typeface="Calibri"/>
                <a:cs typeface="Calibri"/>
                <a:sym typeface="Calibri"/>
              </a:rPr>
              <a:t>usando </a:t>
            </a:r>
            <a:r>
              <a:rPr b="1" lang="es" sz="1600">
                <a:solidFill>
                  <a:srgbClr val="3F3F3F"/>
                </a:solidFill>
                <a:latin typeface="Calibri"/>
                <a:ea typeface="Calibri"/>
                <a:cs typeface="Calibri"/>
                <a:sym typeface="Calibri"/>
              </a:rPr>
              <a:t>Sharding</a:t>
            </a:r>
            <a:r>
              <a:rPr lang="es" sz="1600">
                <a:solidFill>
                  <a:srgbClr val="3F3F3F"/>
                </a:solidFill>
                <a:latin typeface="Calibri"/>
                <a:ea typeface="Calibri"/>
                <a:cs typeface="Calibri"/>
                <a:sym typeface="Calibri"/>
              </a:rPr>
              <a:t>. El rebalanceo de los datos se realiza automáticamente</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pic>
        <p:nvPicPr>
          <p:cNvPr id="437" name="Google Shape;437;p43"/>
          <p:cNvPicPr preferRelativeResize="0"/>
          <p:nvPr/>
        </p:nvPicPr>
        <p:blipFill>
          <a:blip r:embed="rId4">
            <a:alphaModFix/>
          </a:blip>
          <a:stretch>
            <a:fillRect/>
          </a:stretch>
        </p:blipFill>
        <p:spPr>
          <a:xfrm>
            <a:off x="7880250" y="3661800"/>
            <a:ext cx="1039375" cy="1039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44"/>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¿Qué es MongoDB?</a:t>
            </a:r>
            <a:endParaRPr b="0" i="0" sz="1800" u="none" cap="none" strike="noStrike">
              <a:solidFill>
                <a:srgbClr val="0C0C0C"/>
              </a:solidFill>
              <a:latin typeface="Calibri"/>
              <a:ea typeface="Calibri"/>
              <a:cs typeface="Calibri"/>
              <a:sym typeface="Calibri"/>
            </a:endParaRPr>
          </a:p>
        </p:txBody>
      </p:sp>
      <p:sp>
        <p:nvSpPr>
          <p:cNvPr id="443" name="Google Shape;443;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44" name="Google Shape;444;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5" name="Google Shape;445;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46" name="Google Shape;446;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7" name="Google Shape;447;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48" name="Google Shape;448;p44"/>
          <p:cNvSpPr txBox="1"/>
          <p:nvPr/>
        </p:nvSpPr>
        <p:spPr>
          <a:xfrm>
            <a:off x="559225" y="553913"/>
            <a:ext cx="8360400" cy="3273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Ofrece un mecanismo de procesamiento masivo de datos a través de </a:t>
            </a:r>
            <a:r>
              <a:rPr b="1" lang="es" sz="1600">
                <a:solidFill>
                  <a:srgbClr val="3F3F3F"/>
                </a:solidFill>
                <a:latin typeface="Calibri"/>
                <a:ea typeface="Calibri"/>
                <a:cs typeface="Calibri"/>
                <a:sym typeface="Calibri"/>
              </a:rPr>
              <a:t>operaciones de agregación</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grueso de los </a:t>
            </a:r>
            <a:r>
              <a:rPr b="1" lang="es" sz="1600">
                <a:solidFill>
                  <a:srgbClr val="3F3F3F"/>
                </a:solidFill>
                <a:latin typeface="Calibri"/>
                <a:ea typeface="Calibri"/>
                <a:cs typeface="Calibri"/>
                <a:sym typeface="Calibri"/>
              </a:rPr>
              <a:t>datos reside en memoria</a:t>
            </a:r>
            <a:r>
              <a:rPr lang="es" sz="1600">
                <a:solidFill>
                  <a:srgbClr val="3F3F3F"/>
                </a:solidFill>
                <a:latin typeface="Calibri"/>
                <a:ea typeface="Calibri"/>
                <a:cs typeface="Calibri"/>
                <a:sym typeface="Calibri"/>
              </a:rPr>
              <a:t>, por lo que las lecturas y las escrituras son muy rápidas.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Permite también crear colecciones de tipo circular de tamaño fijo y mantiene el orden según se han ido insertando los datos (Capped Collections)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Tienen múltiples storage engine diferentes, nmap y WiredTiger</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Ho</a:t>
            </a:r>
            <a:r>
              <a:rPr b="1" lang="es" sz="1600">
                <a:solidFill>
                  <a:srgbClr val="3F3F3F"/>
                </a:solidFill>
                <a:latin typeface="Calibri"/>
                <a:ea typeface="Calibri"/>
                <a:cs typeface="Calibri"/>
                <a:sym typeface="Calibri"/>
              </a:rPr>
              <a:t>mongo</a:t>
            </a:r>
            <a:r>
              <a:rPr lang="es" sz="1600">
                <a:solidFill>
                  <a:srgbClr val="3F3F3F"/>
                </a:solidFill>
                <a:latin typeface="Calibri"/>
                <a:ea typeface="Calibri"/>
                <a:cs typeface="Calibri"/>
                <a:sym typeface="Calibri"/>
              </a:rPr>
              <a:t>us : Gigantesco, enorme</a:t>
            </a:r>
            <a:endParaRPr b="1" sz="1600">
              <a:solidFill>
                <a:srgbClr val="3F3F3F"/>
              </a:solidFill>
              <a:latin typeface="Calibri"/>
              <a:ea typeface="Calibri"/>
              <a:cs typeface="Calibri"/>
              <a:sym typeface="Calibri"/>
            </a:endParaRPr>
          </a:p>
        </p:txBody>
      </p:sp>
      <p:pic>
        <p:nvPicPr>
          <p:cNvPr id="449" name="Google Shape;449;p44"/>
          <p:cNvPicPr preferRelativeResize="0"/>
          <p:nvPr/>
        </p:nvPicPr>
        <p:blipFill>
          <a:blip r:embed="rId4">
            <a:alphaModFix/>
          </a:blip>
          <a:stretch>
            <a:fillRect/>
          </a:stretch>
        </p:blipFill>
        <p:spPr>
          <a:xfrm>
            <a:off x="7880250" y="3661800"/>
            <a:ext cx="1039375" cy="1039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5"/>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a:t>
            </a:r>
            <a:r>
              <a:rPr lang="es" sz="2400">
                <a:solidFill>
                  <a:srgbClr val="0C0C0C"/>
                </a:solidFill>
                <a:latin typeface="Calibri"/>
                <a:ea typeface="Calibri"/>
                <a:cs typeface="Calibri"/>
                <a:sym typeface="Calibri"/>
              </a:rPr>
              <a:t>¿Qué es MongoDB?</a:t>
            </a:r>
            <a:endParaRPr b="0" i="0" sz="1800" u="none" cap="none" strike="noStrike">
              <a:solidFill>
                <a:srgbClr val="0C0C0C"/>
              </a:solidFill>
              <a:latin typeface="Calibri"/>
              <a:ea typeface="Calibri"/>
              <a:cs typeface="Calibri"/>
              <a:sym typeface="Calibri"/>
            </a:endParaRPr>
          </a:p>
        </p:txBody>
      </p:sp>
      <p:sp>
        <p:nvSpPr>
          <p:cNvPr id="455" name="Google Shape;455;p4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56" name="Google Shape;456;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57" name="Google Shape;457;p4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8" name="Google Shape;458;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9" name="Google Shape;459;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650_1000_CAP.png" id="460" name="Google Shape;460;p45"/>
          <p:cNvPicPr preferRelativeResize="0"/>
          <p:nvPr/>
        </p:nvPicPr>
        <p:blipFill>
          <a:blip r:embed="rId4">
            <a:alphaModFix/>
          </a:blip>
          <a:stretch>
            <a:fillRect/>
          </a:stretch>
        </p:blipFill>
        <p:spPr>
          <a:xfrm>
            <a:off x="1338100" y="771994"/>
            <a:ext cx="5101987" cy="3836006"/>
          </a:xfrm>
          <a:prstGeom prst="rect">
            <a:avLst/>
          </a:prstGeom>
          <a:noFill/>
          <a:ln>
            <a:noFill/>
          </a:ln>
        </p:spPr>
      </p:pic>
      <p:sp>
        <p:nvSpPr>
          <p:cNvPr id="461" name="Google Shape;461;p45"/>
          <p:cNvSpPr txBox="1"/>
          <p:nvPr/>
        </p:nvSpPr>
        <p:spPr>
          <a:xfrm>
            <a:off x="559225" y="553913"/>
            <a:ext cx="8360400" cy="32730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En el teorema CAP, MongoDB se encuentra en el lado CP</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(Consistencia y Persistencia)</a:t>
            </a:r>
            <a:endParaRPr b="1" sz="1600">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